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70"/>
  </p:notesMasterIdLst>
  <p:handoutMasterIdLst>
    <p:handoutMasterId r:id="rId71"/>
  </p:handoutMasterIdLst>
  <p:sldIdLst>
    <p:sldId id="895" r:id="rId2"/>
    <p:sldId id="939" r:id="rId3"/>
    <p:sldId id="1984" r:id="rId4"/>
    <p:sldId id="1823" r:id="rId5"/>
    <p:sldId id="1935" r:id="rId6"/>
    <p:sldId id="1976" r:id="rId7"/>
    <p:sldId id="1977" r:id="rId8"/>
    <p:sldId id="1978" r:id="rId9"/>
    <p:sldId id="1979" r:id="rId10"/>
    <p:sldId id="1951" r:id="rId11"/>
    <p:sldId id="1952" r:id="rId12"/>
    <p:sldId id="1953" r:id="rId13"/>
    <p:sldId id="1954" r:id="rId14"/>
    <p:sldId id="1832" r:id="rId15"/>
    <p:sldId id="2002" r:id="rId16"/>
    <p:sldId id="1833" r:id="rId17"/>
    <p:sldId id="1841" r:id="rId18"/>
    <p:sldId id="1955" r:id="rId19"/>
    <p:sldId id="1956" r:id="rId20"/>
    <p:sldId id="1997" r:id="rId21"/>
    <p:sldId id="1998" r:id="rId22"/>
    <p:sldId id="1993" r:id="rId23"/>
    <p:sldId id="1987" r:id="rId24"/>
    <p:sldId id="1988" r:id="rId25"/>
    <p:sldId id="1989" r:id="rId26"/>
    <p:sldId id="1990" r:id="rId27"/>
    <p:sldId id="1991" r:id="rId28"/>
    <p:sldId id="1992" r:id="rId29"/>
    <p:sldId id="1994" r:id="rId30"/>
    <p:sldId id="1995" r:id="rId31"/>
    <p:sldId id="1996" r:id="rId32"/>
    <p:sldId id="1986" r:id="rId33"/>
    <p:sldId id="1843" r:id="rId34"/>
    <p:sldId id="1860" r:id="rId35"/>
    <p:sldId id="1845" r:id="rId36"/>
    <p:sldId id="1844" r:id="rId37"/>
    <p:sldId id="1846" r:id="rId38"/>
    <p:sldId id="1859" r:id="rId39"/>
    <p:sldId id="1861" r:id="rId40"/>
    <p:sldId id="1872" r:id="rId41"/>
    <p:sldId id="1893" r:id="rId42"/>
    <p:sldId id="1903" r:id="rId43"/>
    <p:sldId id="1862" r:id="rId44"/>
    <p:sldId id="1863" r:id="rId45"/>
    <p:sldId id="1873" r:id="rId46"/>
    <p:sldId id="1961" r:id="rId47"/>
    <p:sldId id="2004" r:id="rId48"/>
    <p:sldId id="2005" r:id="rId49"/>
    <p:sldId id="1864" r:id="rId50"/>
    <p:sldId id="1865" r:id="rId51"/>
    <p:sldId id="1866" r:id="rId52"/>
    <p:sldId id="1867" r:id="rId53"/>
    <p:sldId id="1868" r:id="rId54"/>
    <p:sldId id="1869" r:id="rId55"/>
    <p:sldId id="1870" r:id="rId56"/>
    <p:sldId id="1871" r:id="rId57"/>
    <p:sldId id="1962" r:id="rId58"/>
    <p:sldId id="1878" r:id="rId59"/>
    <p:sldId id="2009" r:id="rId60"/>
    <p:sldId id="1880" r:id="rId61"/>
    <p:sldId id="1999" r:id="rId62"/>
    <p:sldId id="2000" r:id="rId63"/>
    <p:sldId id="2001" r:id="rId64"/>
    <p:sldId id="1980" r:id="rId65"/>
    <p:sldId id="2007" r:id="rId66"/>
    <p:sldId id="2006" r:id="rId67"/>
    <p:sldId id="2008" r:id="rId68"/>
    <p:sldId id="1270" r:id="rId6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984"/>
            <p14:sldId id="1823"/>
            <p14:sldId id="1935"/>
            <p14:sldId id="1976"/>
            <p14:sldId id="1977"/>
            <p14:sldId id="1978"/>
            <p14:sldId id="1979"/>
            <p14:sldId id="1951"/>
            <p14:sldId id="1952"/>
            <p14:sldId id="1953"/>
            <p14:sldId id="1954"/>
            <p14:sldId id="1832"/>
            <p14:sldId id="2002"/>
            <p14:sldId id="1833"/>
            <p14:sldId id="1841"/>
            <p14:sldId id="1955"/>
            <p14:sldId id="1956"/>
            <p14:sldId id="1997"/>
            <p14:sldId id="1998"/>
            <p14:sldId id="1993"/>
            <p14:sldId id="1987"/>
            <p14:sldId id="1988"/>
            <p14:sldId id="1989"/>
            <p14:sldId id="1990"/>
            <p14:sldId id="1991"/>
            <p14:sldId id="1992"/>
            <p14:sldId id="1994"/>
            <p14:sldId id="1995"/>
            <p14:sldId id="1996"/>
            <p14:sldId id="1986"/>
            <p14:sldId id="1843"/>
            <p14:sldId id="1860"/>
            <p14:sldId id="1845"/>
            <p14:sldId id="1844"/>
            <p14:sldId id="1846"/>
            <p14:sldId id="1859"/>
            <p14:sldId id="1861"/>
            <p14:sldId id="1872"/>
            <p14:sldId id="1893"/>
            <p14:sldId id="1903"/>
            <p14:sldId id="1862"/>
            <p14:sldId id="1863"/>
            <p14:sldId id="1873"/>
            <p14:sldId id="1961"/>
            <p14:sldId id="2004"/>
            <p14:sldId id="2005"/>
            <p14:sldId id="1864"/>
            <p14:sldId id="1865"/>
            <p14:sldId id="1866"/>
            <p14:sldId id="1867"/>
            <p14:sldId id="1868"/>
            <p14:sldId id="1869"/>
            <p14:sldId id="1870"/>
            <p14:sldId id="1871"/>
            <p14:sldId id="1962"/>
            <p14:sldId id="1878"/>
            <p14:sldId id="2009"/>
            <p14:sldId id="1880"/>
            <p14:sldId id="1999"/>
            <p14:sldId id="2000"/>
            <p14:sldId id="2001"/>
            <p14:sldId id="1980"/>
            <p14:sldId id="2007"/>
            <p14:sldId id="2006"/>
            <p14:sldId id="2008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4432"/>
    <a:srgbClr val="FB8E20"/>
    <a:srgbClr val="36544F"/>
    <a:srgbClr val="9E60B8"/>
    <a:srgbClr val="1778B8"/>
    <a:srgbClr val="595959"/>
    <a:srgbClr val="B58900"/>
    <a:srgbClr val="5AB88F"/>
    <a:srgbClr val="FFFDF9"/>
    <a:srgbClr val="3E72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81"/>
    <p:restoredTop sz="96911" autoAdjust="0"/>
  </p:normalViewPr>
  <p:slideViewPr>
    <p:cSldViewPr snapToGrid="0" snapToObjects="1">
      <p:cViewPr varScale="1">
        <p:scale>
          <a:sx n="209" d="100"/>
          <a:sy n="209" d="100"/>
        </p:scale>
        <p:origin x="1024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05.09.24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05.09.24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9/5/24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9/5/24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9/5/24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12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Pflanze, Blume, Stängel, draußen enthält.&#10;&#10;Automatisch generierte Beschreibung">
            <a:extLst>
              <a:ext uri="{FF2B5EF4-FFF2-40B4-BE49-F238E27FC236}">
                <a16:creationId xmlns:a16="http://schemas.microsoft.com/office/drawing/2014/main" id="{7FC4D83E-93EE-3B8E-25C5-416C98A10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71465" cy="5732166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BFC65F46-4ADC-885E-587B-AD83C18DEC74}"/>
              </a:ext>
            </a:extLst>
          </p:cNvPr>
          <p:cNvSpPr/>
          <p:nvPr/>
        </p:nvSpPr>
        <p:spPr>
          <a:xfrm>
            <a:off x="-1" y="0"/>
            <a:ext cx="9143999" cy="4550833"/>
          </a:xfrm>
          <a:prstGeom prst="rect">
            <a:avLst/>
          </a:prstGeom>
          <a:solidFill>
            <a:srgbClr val="D4EBE9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2678795" y="1495735"/>
            <a:ext cx="3382424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3200" b="1" dirty="0">
                <a:ln>
                  <a:solidFill>
                    <a:srgbClr val="B58900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Alles</a:t>
            </a:r>
            <a:endParaRPr lang="de-DE" sz="40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 err="1">
                <a:solidFill>
                  <a:srgbClr val="D4EBE9"/>
                </a:solidFill>
              </a:rPr>
              <a:t>mertus</a:t>
            </a:r>
            <a:r>
              <a:rPr lang="de-DE" sz="1050" spc="60" dirty="0">
                <a:solidFill>
                  <a:srgbClr val="D4EBE9"/>
                </a:solidFill>
              </a:rPr>
              <a:t> Meetup | Hamburg, 5. September 2024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B6D6895-F954-E0BC-6139-F49F6DC2E5B3}"/>
              </a:ext>
            </a:extLst>
          </p:cNvPr>
          <p:cNvSpPr txBox="1"/>
          <p:nvPr/>
        </p:nvSpPr>
        <p:spPr>
          <a:xfrm>
            <a:off x="4021322" y="2914790"/>
            <a:ext cx="14970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oder</a:t>
            </a:r>
            <a:endParaRPr lang="de-DE" sz="4400" dirty="0">
              <a:ln>
                <a:solidFill>
                  <a:srgbClr val="36544F"/>
                </a:solidFill>
              </a:ln>
              <a:solidFill>
                <a:srgbClr val="FB8E20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DEFCDB2-9B33-959B-B3AC-270F733CFD53}"/>
              </a:ext>
            </a:extLst>
          </p:cNvPr>
          <p:cNvSpPr txBox="1"/>
          <p:nvPr/>
        </p:nvSpPr>
        <p:spPr>
          <a:xfrm>
            <a:off x="4388607" y="1848895"/>
            <a:ext cx="47553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7200" b="1" dirty="0" err="1">
                <a:ln>
                  <a:solidFill>
                    <a:srgbClr val="B58900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9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44BE12B-AC30-ACB7-9138-F847FC75E2C3}"/>
              </a:ext>
            </a:extLst>
          </p:cNvPr>
          <p:cNvSpPr txBox="1"/>
          <p:nvPr/>
        </p:nvSpPr>
        <p:spPr>
          <a:xfrm>
            <a:off x="702585" y="-1118779"/>
            <a:ext cx="91356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7200" b="1" dirty="0" err="1">
                <a:ln>
                  <a:solidFill>
                    <a:srgbClr val="B58900"/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Full</a:t>
            </a:r>
            <a:endParaRPr lang="de-DE" sz="54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EB42428-7F49-3FE4-9FF0-F0D28C9BC721}"/>
              </a:ext>
            </a:extLst>
          </p:cNvPr>
          <p:cNvSpPr txBox="1"/>
          <p:nvPr/>
        </p:nvSpPr>
        <p:spPr>
          <a:xfrm>
            <a:off x="-2262187" y="1978092"/>
            <a:ext cx="218150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4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Wahl</a:t>
            </a:r>
            <a:endParaRPr lang="de-DE" sz="4400" dirty="0">
              <a:ln>
                <a:solidFill>
                  <a:srgbClr val="36544F"/>
                </a:solidFill>
              </a:ln>
              <a:solidFill>
                <a:srgbClr val="FB8E2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3139DE0-5F13-86EA-1060-3A314560EDCC}"/>
              </a:ext>
            </a:extLst>
          </p:cNvPr>
          <p:cNvSpPr txBox="1"/>
          <p:nvPr/>
        </p:nvSpPr>
        <p:spPr>
          <a:xfrm>
            <a:off x="4737868" y="163100"/>
            <a:ext cx="361997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4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Generation</a:t>
            </a:r>
            <a:endParaRPr lang="de-DE" sz="4400" dirty="0">
              <a:ln>
                <a:solidFill>
                  <a:srgbClr val="36544F"/>
                </a:solidFill>
              </a:ln>
              <a:solidFill>
                <a:srgbClr val="FB8E20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0A93D1D-4FE3-F0D5-378D-4C0F0C0AC5FD}"/>
              </a:ext>
            </a:extLst>
          </p:cNvPr>
          <p:cNvSpPr txBox="1"/>
          <p:nvPr/>
        </p:nvSpPr>
        <p:spPr>
          <a:xfrm>
            <a:off x="3367043" y="315369"/>
            <a:ext cx="1623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Nächste</a:t>
            </a:r>
            <a:endParaRPr lang="de-DE" sz="4400" dirty="0">
              <a:ln>
                <a:solidFill>
                  <a:srgbClr val="36544F"/>
                </a:solidFill>
              </a:ln>
              <a:solidFill>
                <a:srgbClr val="FB8E20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9575525-98BD-5639-0716-D94F7EA0D29A}"/>
              </a:ext>
            </a:extLst>
          </p:cNvPr>
          <p:cNvSpPr txBox="1"/>
          <p:nvPr/>
        </p:nvSpPr>
        <p:spPr>
          <a:xfrm>
            <a:off x="4021322" y="3903843"/>
            <a:ext cx="4798433" cy="42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de-DE" b="1" dirty="0">
                <a:solidFill>
                  <a:srgbClr val="595959"/>
                </a:solidFill>
                <a:latin typeface="Source Sans Pro SemiBold" panose="020B0503030403020204" pitchFamily="34" charset="0"/>
              </a:rPr>
              <a:t>Slides: </a:t>
            </a:r>
            <a:r>
              <a:rPr lang="de-DE" sz="1800" b="1" dirty="0">
                <a:solidFill>
                  <a:srgbClr val="595959"/>
                </a:solidFill>
                <a:latin typeface="Source Sans Pro SemiBold" panose="020B0503030403020204" pitchFamily="34" charset="0"/>
              </a:rPr>
              <a:t>https://</a:t>
            </a:r>
            <a:r>
              <a:rPr lang="de-DE" sz="1800" b="1" dirty="0" err="1">
                <a:solidFill>
                  <a:srgbClr val="595959"/>
                </a:solidFill>
                <a:latin typeface="Source Sans Pro SemiBold" panose="020B0503030403020204" pitchFamily="34" charset="0"/>
              </a:rPr>
              <a:t>react.schule</a:t>
            </a:r>
            <a:r>
              <a:rPr lang="de-DE" sz="1800" b="1" dirty="0">
                <a:solidFill>
                  <a:srgbClr val="595959"/>
                </a:solidFill>
                <a:latin typeface="Source Sans Pro SemiBold" panose="020B0503030403020204" pitchFamily="34" charset="0"/>
              </a:rPr>
              <a:t>/</a:t>
            </a:r>
            <a:r>
              <a:rPr lang="de-DE" sz="1800" b="1" dirty="0" err="1">
                <a:solidFill>
                  <a:srgbClr val="595959"/>
                </a:solidFill>
                <a:latin typeface="Source Sans Pro SemiBold" panose="020B0503030403020204" pitchFamily="34" charset="0"/>
              </a:rPr>
              <a:t>fullstack</a:t>
            </a:r>
            <a:r>
              <a:rPr lang="de-DE" sz="1800" b="1" dirty="0">
                <a:solidFill>
                  <a:srgbClr val="595959"/>
                </a:solidFill>
                <a:latin typeface="Source Sans Pro SemiBold" panose="020B0503030403020204" pitchFamily="34" charset="0"/>
              </a:rPr>
              <a:t>-oder-was</a:t>
            </a:r>
            <a:endParaRPr lang="de-DE" b="1" dirty="0">
              <a:solidFill>
                <a:srgbClr val="595959"/>
              </a:solidFill>
              <a:latin typeface="Source Sans Pro SemiBold" panose="020B0503030403020204" pitchFamily="34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8C9A693-5C3A-1580-FB21-2035119D37B1}"/>
              </a:ext>
            </a:extLst>
          </p:cNvPr>
          <p:cNvSpPr txBox="1"/>
          <p:nvPr/>
        </p:nvSpPr>
        <p:spPr>
          <a:xfrm>
            <a:off x="2678795" y="720965"/>
            <a:ext cx="58242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800" b="1" dirty="0">
                <a:ln>
                  <a:solidFill>
                    <a:srgbClr val="B58900"/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Webframeworks</a:t>
            </a:r>
            <a:endParaRPr lang="de-DE" sz="54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79C361E-6B66-E488-AC10-7B305206E2A3}"/>
              </a:ext>
            </a:extLst>
          </p:cNvPr>
          <p:cNvSpPr txBox="1"/>
          <p:nvPr/>
        </p:nvSpPr>
        <p:spPr>
          <a:xfrm>
            <a:off x="4307925" y="2761838"/>
            <a:ext cx="47553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ln>
                  <a:solidFill>
                    <a:srgbClr val="B58900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was?</a:t>
            </a:r>
            <a:endParaRPr lang="de-DE" sz="9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FED4D2DB-8BBA-7639-7BAC-20FF10179B95}"/>
              </a:ext>
            </a:extLst>
          </p:cNvPr>
          <p:cNvGrpSpPr/>
          <p:nvPr/>
        </p:nvGrpSpPr>
        <p:grpSpPr>
          <a:xfrm>
            <a:off x="224189" y="240635"/>
            <a:ext cx="2501921" cy="680234"/>
            <a:chOff x="12484424" y="2415330"/>
            <a:chExt cx="2501921" cy="680234"/>
          </a:xfrm>
        </p:grpSpPr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20146583-4E3B-51E5-A58E-2700CDC5ECF2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58ED637D-EA10-2382-7017-1BD83FE8AACA}"/>
                </a:ext>
              </a:extLst>
            </p:cNvPr>
            <p:cNvSpPr txBox="1"/>
            <p:nvPr/>
          </p:nvSpPr>
          <p:spPr>
            <a:xfrm>
              <a:off x="12491879" y="2787787"/>
              <a:ext cx="2494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17967-8C06-59B9-AAD1-ECD6E3F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6C0DA58-4C61-EDC1-F448-5B77C567F8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43F8454C-5445-0324-C599-A33945F2A850}"/>
              </a:ext>
            </a:extLst>
          </p:cNvPr>
          <p:cNvSpPr txBox="1"/>
          <p:nvPr/>
        </p:nvSpPr>
        <p:spPr>
          <a:xfrm rot="21030843">
            <a:off x="748368" y="758694"/>
            <a:ext cx="6623929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i="1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Die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Webanwendung gibt es nicht</a:t>
            </a:r>
          </a:p>
        </p:txBody>
      </p:sp>
    </p:spTree>
    <p:extLst>
      <p:ext uri="{BB962C8B-B14F-4D97-AF65-F5344CB8AC3E}">
        <p14:creationId xmlns:p14="http://schemas.microsoft.com/office/powerpoint/2010/main" val="972692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17967-8C06-59B9-AAD1-ECD6E3F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6C0DA58-4C61-EDC1-F448-5B77C567F8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74BDD42-3790-AFEA-8BF0-2EE0E324EFEF}"/>
              </a:ext>
            </a:extLst>
          </p:cNvPr>
          <p:cNvSpPr txBox="1"/>
          <p:nvPr/>
        </p:nvSpPr>
        <p:spPr>
          <a:xfrm rot="21030843">
            <a:off x="378722" y="1834035"/>
            <a:ext cx="7960834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...aber: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(fast)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alle brauchen </a:t>
            </a:r>
            <a:r>
              <a:rPr lang="de-DE" sz="36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🙀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3F8454C-5445-0324-C599-A33945F2A850}"/>
              </a:ext>
            </a:extLst>
          </p:cNvPr>
          <p:cNvSpPr txBox="1"/>
          <p:nvPr/>
        </p:nvSpPr>
        <p:spPr>
          <a:xfrm rot="21030843">
            <a:off x="748368" y="758694"/>
            <a:ext cx="6623929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i="1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Die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Webanwendung gibt es nicht</a:t>
            </a:r>
          </a:p>
        </p:txBody>
      </p:sp>
    </p:spTree>
    <p:extLst>
      <p:ext uri="{BB962C8B-B14F-4D97-AF65-F5344CB8AC3E}">
        <p14:creationId xmlns:p14="http://schemas.microsoft.com/office/powerpoint/2010/main" val="272027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17967-8C06-59B9-AAD1-ECD6E3F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6C0DA58-4C61-EDC1-F448-5B77C567F8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B22CCE6D-5DF5-5E1D-DEB4-18F8EA98E0BE}"/>
              </a:ext>
            </a:extLst>
          </p:cNvPr>
          <p:cNvSpPr txBox="1"/>
          <p:nvPr/>
        </p:nvSpPr>
        <p:spPr>
          <a:xfrm rot="21030843">
            <a:off x="356324" y="2879119"/>
            <a:ext cx="8656537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...die Frage ist nicht: </a:t>
            </a: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ob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, sondern </a:t>
            </a:r>
            <a:r>
              <a:rPr lang="de-DE" sz="32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wo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und </a:t>
            </a:r>
            <a:r>
              <a:rPr lang="de-DE" sz="3200" b="1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wieviel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74BDD42-3790-AFEA-8BF0-2EE0E324EFEF}"/>
              </a:ext>
            </a:extLst>
          </p:cNvPr>
          <p:cNvSpPr txBox="1"/>
          <p:nvPr/>
        </p:nvSpPr>
        <p:spPr>
          <a:xfrm rot="21030843">
            <a:off x="378722" y="1834035"/>
            <a:ext cx="7960834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...aber: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(fast)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alle brauchen </a:t>
            </a:r>
            <a:r>
              <a:rPr lang="de-DE" sz="36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🙀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3F8454C-5445-0324-C599-A33945F2A850}"/>
              </a:ext>
            </a:extLst>
          </p:cNvPr>
          <p:cNvSpPr txBox="1"/>
          <p:nvPr/>
        </p:nvSpPr>
        <p:spPr>
          <a:xfrm rot="21030843">
            <a:off x="748368" y="758694"/>
            <a:ext cx="6623929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i="1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Die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Webanwendung gibt es nicht</a:t>
            </a:r>
          </a:p>
        </p:txBody>
      </p:sp>
    </p:spTree>
    <p:extLst>
      <p:ext uri="{BB962C8B-B14F-4D97-AF65-F5344CB8AC3E}">
        <p14:creationId xmlns:p14="http://schemas.microsoft.com/office/powerpoint/2010/main" val="59868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17967-8C06-59B9-AAD1-ECD6E3F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6C0DA58-4C61-EDC1-F448-5B77C567F8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B22CCE6D-5DF5-5E1D-DEB4-18F8EA98E0BE}"/>
              </a:ext>
            </a:extLst>
          </p:cNvPr>
          <p:cNvSpPr txBox="1"/>
          <p:nvPr/>
        </p:nvSpPr>
        <p:spPr>
          <a:xfrm rot="21030843">
            <a:off x="356324" y="2879119"/>
            <a:ext cx="8656537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...die Frage ist nicht: </a:t>
            </a: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ob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, sondern </a:t>
            </a:r>
            <a:r>
              <a:rPr lang="de-DE" sz="32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wo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und </a:t>
            </a:r>
            <a:r>
              <a:rPr lang="de-DE" sz="3200" b="1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wieviel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74BDD42-3790-AFEA-8BF0-2EE0E324EFEF}"/>
              </a:ext>
            </a:extLst>
          </p:cNvPr>
          <p:cNvSpPr txBox="1"/>
          <p:nvPr/>
        </p:nvSpPr>
        <p:spPr>
          <a:xfrm rot="21030843">
            <a:off x="378722" y="1834035"/>
            <a:ext cx="7960834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...aber: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(fast)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alle brauchen </a:t>
            </a:r>
            <a:r>
              <a:rPr lang="de-DE" sz="36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🙀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3F8454C-5445-0324-C599-A33945F2A850}"/>
              </a:ext>
            </a:extLst>
          </p:cNvPr>
          <p:cNvSpPr txBox="1"/>
          <p:nvPr/>
        </p:nvSpPr>
        <p:spPr>
          <a:xfrm rot="21030843">
            <a:off x="748368" y="758694"/>
            <a:ext cx="6623929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i="1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Die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Webanwendung gibt es nicht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2F8FE4C-66F9-D292-1916-D6F07F426E19}"/>
              </a:ext>
            </a:extLst>
          </p:cNvPr>
          <p:cNvSpPr txBox="1"/>
          <p:nvPr/>
        </p:nvSpPr>
        <p:spPr>
          <a:xfrm rot="21030843">
            <a:off x="1637113" y="3863811"/>
            <a:ext cx="6928500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...und wer es schreibt (oder erzeugt) 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😈</a:t>
            </a:r>
            <a:endParaRPr lang="de-DE" sz="3200" b="1" dirty="0">
              <a:solidFill>
                <a:srgbClr val="B04432"/>
              </a:solidFill>
              <a:latin typeface="Source Sans Pro SemiBold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581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17967-8C06-59B9-AAD1-ECD6E3F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 rot="20837570">
            <a:off x="741289" y="2164975"/>
            <a:ext cx="7612982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These: ihr braucht eher JS, als ihr denkt 😈</a:t>
            </a:r>
            <a:endParaRPr lang="de-DE" sz="3200" b="1" dirty="0">
              <a:solidFill>
                <a:srgbClr val="B04432"/>
              </a:solidFill>
              <a:latin typeface="Source Sans Pro SemiBold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875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Beispiel-Anwendung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E357613-31CC-413D-16F8-EEAD70F4E45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4433745"/>
            <a:ext cx="8768862" cy="462697"/>
          </a:xfrm>
        </p:spPr>
        <p:txBody>
          <a:bodyPr/>
          <a:lstStyle/>
          <a:p>
            <a:pPr algn="ctr"/>
            <a:r>
              <a:rPr lang="de-DE" dirty="0"/>
              <a:t>http://localhost:8110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039243A-69CC-5B87-793A-828107485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35" y="784776"/>
            <a:ext cx="3073330" cy="357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594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1807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BEISPIEL-CODE</a:t>
            </a:r>
            <a:endParaRPr lang="de-DE" sz="2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71FB76F-3899-DBB1-E77C-A114AB9A3E61}"/>
              </a:ext>
            </a:extLst>
          </p:cNvPr>
          <p:cNvSpPr txBox="1"/>
          <p:nvPr/>
        </p:nvSpPr>
        <p:spPr>
          <a:xfrm>
            <a:off x="0" y="11050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rgbClr val="36544F"/>
                </a:solidFill>
              </a:rPr>
              <a:t>Ihr findet das "</a:t>
            </a:r>
            <a:r>
              <a:rPr lang="de-DE" sz="2400" dirty="0" err="1">
                <a:solidFill>
                  <a:srgbClr val="36544F"/>
                </a:solidFill>
              </a:rPr>
              <a:t>Recipify</a:t>
            </a:r>
            <a:r>
              <a:rPr lang="de-DE" sz="2400" dirty="0">
                <a:solidFill>
                  <a:srgbClr val="36544F"/>
                </a:solidFill>
              </a:rPr>
              <a:t>"-Beispiel hier: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A4A3341-324C-5B94-DDD4-D5901B81F6E7}"/>
              </a:ext>
            </a:extLst>
          </p:cNvPr>
          <p:cNvSpPr txBox="1"/>
          <p:nvPr/>
        </p:nvSpPr>
        <p:spPr>
          <a:xfrm>
            <a:off x="375449" y="3814701"/>
            <a:ext cx="8393102" cy="461665"/>
          </a:xfrm>
          <a:prstGeom prst="rect">
            <a:avLst/>
          </a:prstGeom>
          <a:solidFill>
            <a:srgbClr val="FFFDF9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rgbClr val="1778B8"/>
                </a:solidFill>
              </a:rPr>
              <a:t>https://</a:t>
            </a:r>
            <a:r>
              <a:rPr lang="de-DE" sz="2400" dirty="0" err="1">
                <a:solidFill>
                  <a:srgbClr val="1778B8"/>
                </a:solidFill>
              </a:rPr>
              <a:t>github.com</a:t>
            </a:r>
            <a:r>
              <a:rPr lang="de-DE" sz="2400" dirty="0">
                <a:solidFill>
                  <a:srgbClr val="1778B8"/>
                </a:solidFill>
              </a:rPr>
              <a:t>/</a:t>
            </a:r>
            <a:r>
              <a:rPr lang="de-DE" sz="2400" dirty="0" err="1">
                <a:solidFill>
                  <a:srgbClr val="1778B8"/>
                </a:solidFill>
              </a:rPr>
              <a:t>nilshartmann</a:t>
            </a:r>
            <a:r>
              <a:rPr lang="de-DE" sz="2400" dirty="0">
                <a:solidFill>
                  <a:srgbClr val="1778B8"/>
                </a:solidFill>
              </a:rPr>
              <a:t>/alles-</a:t>
            </a:r>
            <a:r>
              <a:rPr lang="de-DE" sz="2400" dirty="0" err="1">
                <a:solidFill>
                  <a:srgbClr val="1778B8"/>
                </a:solidFill>
              </a:rPr>
              <a:t>fullstack</a:t>
            </a:r>
            <a:endParaRPr lang="de-DE" sz="2400" dirty="0">
              <a:solidFill>
                <a:srgbClr val="1778B8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71FB31B-7E45-863C-4B8E-F39D9DB234AB}"/>
              </a:ext>
            </a:extLst>
          </p:cNvPr>
          <p:cNvSpPr txBox="1"/>
          <p:nvPr/>
        </p:nvSpPr>
        <p:spPr>
          <a:xfrm>
            <a:off x="375449" y="3508357"/>
            <a:ext cx="720320" cy="307777"/>
          </a:xfrm>
          <a:prstGeom prst="rect">
            <a:avLst/>
          </a:prstGeom>
          <a:solidFill>
            <a:srgbClr val="FFFDF9"/>
          </a:solidFill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1778B8"/>
                </a:solidFill>
              </a:rPr>
              <a:t>Next.JS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292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581164" y="1351649"/>
            <a:ext cx="7981672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Es geht also "nur" darum, wie wir mit JavaScript umgehen:</a:t>
            </a:r>
          </a:p>
        </p:txBody>
      </p:sp>
    </p:spTree>
    <p:extLst>
      <p:ext uri="{BB962C8B-B14F-4D97-AF65-F5344CB8AC3E}">
        <p14:creationId xmlns:p14="http://schemas.microsoft.com/office/powerpoint/2010/main" val="2523732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581164" y="1351649"/>
            <a:ext cx="7981672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Es geht also "nur" darum, wie wir mit JavaScript umgehen: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9D0C805-3A7E-1A4E-6E9A-50F001193AE8}"/>
              </a:ext>
            </a:extLst>
          </p:cNvPr>
          <p:cNvSpPr txBox="1"/>
          <p:nvPr/>
        </p:nvSpPr>
        <p:spPr>
          <a:xfrm>
            <a:off x="1367434" y="2720255"/>
            <a:ext cx="640912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Welche Konsequenz hat JavaScript </a:t>
            </a:r>
            <a:r>
              <a:rPr lang="de-DE" sz="24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zur Laufzeit</a:t>
            </a:r>
          </a:p>
        </p:txBody>
      </p:sp>
    </p:spTree>
    <p:extLst>
      <p:ext uri="{BB962C8B-B14F-4D97-AF65-F5344CB8AC3E}">
        <p14:creationId xmlns:p14="http://schemas.microsoft.com/office/powerpoint/2010/main" val="990696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581164" y="1351649"/>
            <a:ext cx="7981672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Es geht also "nur" darum, wie wir mit JavaScript umgehen: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9D0C805-3A7E-1A4E-6E9A-50F001193AE8}"/>
              </a:ext>
            </a:extLst>
          </p:cNvPr>
          <p:cNvSpPr txBox="1"/>
          <p:nvPr/>
        </p:nvSpPr>
        <p:spPr>
          <a:xfrm>
            <a:off x="1367434" y="2720255"/>
            <a:ext cx="640912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Welche Konsequenz hat JavaScript </a:t>
            </a:r>
            <a:r>
              <a:rPr lang="de-DE" sz="24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zur Laufzeit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450BEE6-ECE1-AAD0-D3D7-BBD98955971D}"/>
              </a:ext>
            </a:extLst>
          </p:cNvPr>
          <p:cNvSpPr txBox="1"/>
          <p:nvPr/>
        </p:nvSpPr>
        <p:spPr>
          <a:xfrm>
            <a:off x="1805056" y="3969387"/>
            <a:ext cx="553388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...und bereits während der 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Entwicklung?</a:t>
            </a:r>
          </a:p>
        </p:txBody>
      </p:sp>
    </p:spTree>
    <p:extLst>
      <p:ext uri="{BB962C8B-B14F-4D97-AF65-F5344CB8AC3E}">
        <p14:creationId xmlns:p14="http://schemas.microsoft.com/office/powerpoint/2010/main" val="2780474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5019323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Klassische serverseitige Anwendung...</a:t>
            </a:r>
          </a:p>
        </p:txBody>
      </p:sp>
    </p:spTree>
    <p:extLst>
      <p:ext uri="{BB962C8B-B14F-4D97-AF65-F5344CB8AC3E}">
        <p14:creationId xmlns:p14="http://schemas.microsoft.com/office/powerpoint/2010/main" val="71521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5019323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Klassische serverseitige Anwendung...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0D30AE48-77C8-20D2-31FC-A19F8109359D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Typische Vertreter zum Beispiel Spring MVC, PHP, .NET,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Node.JS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Oft Model-View-Controller (MVC) Pattern</a:t>
            </a:r>
          </a:p>
          <a:p>
            <a:pPr>
              <a:lnSpc>
                <a:spcPct val="120000"/>
              </a:lnSpc>
            </a:pPr>
            <a:r>
              <a:rPr lang="de-DE" sz="21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Templatesprache</a:t>
            </a:r>
            <a:r>
              <a:rPr lang="de-DE" sz="21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(z.B. </a:t>
            </a:r>
            <a:r>
              <a:rPr lang="de-DE" sz="21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Thymeleaf</a:t>
            </a:r>
            <a:r>
              <a:rPr lang="de-DE" sz="21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, </a:t>
            </a:r>
            <a:r>
              <a:rPr lang="de-DE" sz="21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Handlebars</a:t>
            </a:r>
            <a:r>
              <a:rPr lang="de-DE" sz="21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700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521488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Unser Server erzeugt eine HTML-Seite...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BE6EAAA-0349-FA36-1BE2-F983B9909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11" y="1635040"/>
            <a:ext cx="3069861" cy="331989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039243A-69CC-5B87-793A-828107485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046" y="1344687"/>
            <a:ext cx="3073330" cy="3573948"/>
          </a:xfrm>
          <a:prstGeom prst="rect">
            <a:avLst/>
          </a:prstGeo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509C851A-192D-0371-947B-E0BB5A60DBF4}"/>
              </a:ext>
            </a:extLst>
          </p:cNvPr>
          <p:cNvCxnSpPr>
            <a:cxnSpLocks/>
          </p:cNvCxnSpPr>
          <p:nvPr/>
        </p:nvCxnSpPr>
        <p:spPr>
          <a:xfrm>
            <a:off x="3630955" y="3179036"/>
            <a:ext cx="1701621" cy="0"/>
          </a:xfrm>
          <a:prstGeom prst="straightConnector1">
            <a:avLst/>
          </a:prstGeom>
          <a:ln w="69850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152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DFCAA3CE-C144-7AC8-017E-96A330641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046" y="1344687"/>
            <a:ext cx="3073330" cy="35739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413606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...die ist aber komplett statisch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5161DAE-33C5-2090-5797-94488EFAEE54}"/>
              </a:ext>
            </a:extLst>
          </p:cNvPr>
          <p:cNvSpPr txBox="1"/>
          <p:nvPr/>
        </p:nvSpPr>
        <p:spPr>
          <a:xfrm>
            <a:off x="10075492" y="1922804"/>
            <a:ext cx="184731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endParaRPr lang="de-DE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157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DFCAA3CE-C144-7AC8-017E-96A330641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046" y="1344687"/>
            <a:ext cx="3073330" cy="35739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413606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...die ist aber komplett statisch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A3C62E2-D4CD-5C57-F843-8CDD600DB28F}"/>
              </a:ext>
            </a:extLst>
          </p:cNvPr>
          <p:cNvSpPr/>
          <p:nvPr/>
        </p:nvSpPr>
        <p:spPr>
          <a:xfrm>
            <a:off x="7477570" y="2042445"/>
            <a:ext cx="435836" cy="196553"/>
          </a:xfrm>
          <a:prstGeom prst="rect">
            <a:avLst/>
          </a:prstGeom>
          <a:noFill/>
          <a:ln w="31750">
            <a:solidFill>
              <a:srgbClr val="9E60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5161DAE-33C5-2090-5797-94488EFAEE54}"/>
              </a:ext>
            </a:extLst>
          </p:cNvPr>
          <p:cNvSpPr txBox="1"/>
          <p:nvPr/>
        </p:nvSpPr>
        <p:spPr>
          <a:xfrm>
            <a:off x="10075492" y="1922804"/>
            <a:ext cx="184731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endParaRPr lang="de-DE" sz="2400" dirty="0">
              <a:solidFill>
                <a:srgbClr val="FF0000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0F6B6754-72E5-1D95-F61F-944734497F12}"/>
              </a:ext>
            </a:extLst>
          </p:cNvPr>
          <p:cNvSpPr/>
          <p:nvPr/>
        </p:nvSpPr>
        <p:spPr>
          <a:xfrm>
            <a:off x="6634752" y="2734847"/>
            <a:ext cx="842818" cy="196553"/>
          </a:xfrm>
          <a:prstGeom prst="rect">
            <a:avLst/>
          </a:prstGeom>
          <a:noFill/>
          <a:ln w="31750">
            <a:solidFill>
              <a:srgbClr val="9E60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96FA7CC-296C-236F-D611-96EA7095C8C3}"/>
              </a:ext>
            </a:extLst>
          </p:cNvPr>
          <p:cNvSpPr/>
          <p:nvPr/>
        </p:nvSpPr>
        <p:spPr>
          <a:xfrm>
            <a:off x="6259288" y="4722082"/>
            <a:ext cx="1654118" cy="196553"/>
          </a:xfrm>
          <a:prstGeom prst="rect">
            <a:avLst/>
          </a:prstGeom>
          <a:noFill/>
          <a:ln w="31750">
            <a:solidFill>
              <a:srgbClr val="9E60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74350C0A-DEBE-B0EC-5D8A-7B754050B243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5115836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Interaktion per </a:t>
            </a:r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Link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9025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DFCAA3CE-C144-7AC8-017E-96A330641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046" y="1344687"/>
            <a:ext cx="3073330" cy="35739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413606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...die ist aber komplett statisch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5161DAE-33C5-2090-5797-94488EFAEE54}"/>
              </a:ext>
            </a:extLst>
          </p:cNvPr>
          <p:cNvSpPr txBox="1"/>
          <p:nvPr/>
        </p:nvSpPr>
        <p:spPr>
          <a:xfrm>
            <a:off x="10075492" y="1922804"/>
            <a:ext cx="184731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endParaRPr lang="de-DE" sz="2400" dirty="0">
              <a:solidFill>
                <a:srgbClr val="FF0000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84815F9-0153-F97E-9E58-A4E373EB11D1}"/>
              </a:ext>
            </a:extLst>
          </p:cNvPr>
          <p:cNvSpPr/>
          <p:nvPr/>
        </p:nvSpPr>
        <p:spPr>
          <a:xfrm>
            <a:off x="7652758" y="1649154"/>
            <a:ext cx="933617" cy="196553"/>
          </a:xfrm>
          <a:prstGeom prst="rect">
            <a:avLst/>
          </a:prstGeom>
          <a:noFill/>
          <a:ln w="31750">
            <a:solidFill>
              <a:srgbClr val="B044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4249B88-E8F9-68BC-4E74-6DF7AAE6F02D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5115836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Interaktion per </a:t>
            </a:r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Link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oder</a:t>
            </a:r>
            <a:r>
              <a:rPr lang="de-DE" sz="2100" dirty="0">
                <a:solidFill>
                  <a:srgbClr val="9E60B8"/>
                </a:solidFill>
                <a:latin typeface="Source Sans Pro" panose="020B0503030403020204" pitchFamily="34" charset="0"/>
              </a:rPr>
              <a:t> </a:t>
            </a:r>
            <a:r>
              <a:rPr lang="de-DE" sz="2100" dirty="0">
                <a:solidFill>
                  <a:srgbClr val="B04432"/>
                </a:solidFill>
                <a:latin typeface="Source Sans Pro" panose="020B0503030403020204" pitchFamily="34" charset="0"/>
              </a:rPr>
              <a:t>F</a:t>
            </a:r>
            <a:r>
              <a:rPr lang="de-DE" dirty="0">
                <a:solidFill>
                  <a:srgbClr val="B04432"/>
                </a:solidFill>
                <a:latin typeface="Source Sans Pro" panose="020B0503030403020204" pitchFamily="34" charset="0"/>
              </a:rPr>
              <a:t>ormular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7504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DFCAA3CE-C144-7AC8-017E-96A330641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046" y="1344687"/>
            <a:ext cx="3073330" cy="35739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413606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...die ist aber komplett statisch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298D9794-9568-22D6-F1F9-2480D159A55D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5115836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Interaktion per </a:t>
            </a:r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Link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oder</a:t>
            </a:r>
            <a:r>
              <a:rPr lang="de-DE" sz="2100" dirty="0">
                <a:solidFill>
                  <a:srgbClr val="9E60B8"/>
                </a:solidFill>
                <a:latin typeface="Source Sans Pro" panose="020B0503030403020204" pitchFamily="34" charset="0"/>
              </a:rPr>
              <a:t> </a:t>
            </a:r>
            <a:r>
              <a:rPr lang="de-DE" sz="2100" dirty="0">
                <a:solidFill>
                  <a:srgbClr val="B04432"/>
                </a:solidFill>
                <a:latin typeface="Source Sans Pro" panose="020B0503030403020204" pitchFamily="34" charset="0"/>
              </a:rPr>
              <a:t>F</a:t>
            </a:r>
            <a:r>
              <a:rPr lang="de-DE" dirty="0">
                <a:solidFill>
                  <a:srgbClr val="B04432"/>
                </a:solidFill>
                <a:latin typeface="Source Sans Pro" panose="020B0503030403020204" pitchFamily="34" charset="0"/>
              </a:rPr>
              <a:t>ormular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in jedem Fall wird eine </a:t>
            </a:r>
            <a:r>
              <a:rPr lang="de-DE" b="0" dirty="0">
                <a:latin typeface="Source Sans Pro" panose="020B0503030403020204" pitchFamily="34" charset="0"/>
              </a:rPr>
              <a:t>komplett neue 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Seite abgefragt</a:t>
            </a:r>
            <a:endParaRPr lang="de-DE" sz="21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84815F9-0153-F97E-9E58-A4E373EB11D1}"/>
              </a:ext>
            </a:extLst>
          </p:cNvPr>
          <p:cNvSpPr/>
          <p:nvPr/>
        </p:nvSpPr>
        <p:spPr>
          <a:xfrm>
            <a:off x="7652758" y="1649154"/>
            <a:ext cx="933617" cy="196553"/>
          </a:xfrm>
          <a:prstGeom prst="rect">
            <a:avLst/>
          </a:prstGeom>
          <a:noFill/>
          <a:ln w="31750">
            <a:solidFill>
              <a:srgbClr val="B044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1885669-76E4-199C-3CD1-75DF95CC9627}"/>
              </a:ext>
            </a:extLst>
          </p:cNvPr>
          <p:cNvSpPr/>
          <p:nvPr/>
        </p:nvSpPr>
        <p:spPr>
          <a:xfrm>
            <a:off x="5574705" y="3131661"/>
            <a:ext cx="236435" cy="175561"/>
          </a:xfrm>
          <a:prstGeom prst="rect">
            <a:avLst/>
          </a:prstGeom>
          <a:noFill/>
          <a:ln w="31750">
            <a:solidFill>
              <a:srgbClr val="B044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77B91CFE-5CA2-1ADA-CA58-A6FDE582D800}"/>
              </a:ext>
            </a:extLst>
          </p:cNvPr>
          <p:cNvCxnSpPr/>
          <p:nvPr/>
        </p:nvCxnSpPr>
        <p:spPr>
          <a:xfrm flipV="1">
            <a:off x="6785361" y="1845707"/>
            <a:ext cx="743484" cy="265104"/>
          </a:xfrm>
          <a:prstGeom prst="straightConnector1">
            <a:avLst/>
          </a:prstGeom>
          <a:ln>
            <a:solidFill>
              <a:srgbClr val="B04432">
                <a:alpha val="71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9ACE953-107D-4D1D-4B91-2DE6F0E2EB78}"/>
              </a:ext>
            </a:extLst>
          </p:cNvPr>
          <p:cNvCxnSpPr>
            <a:cxnSpLocks/>
          </p:cNvCxnSpPr>
          <p:nvPr/>
        </p:nvCxnSpPr>
        <p:spPr>
          <a:xfrm flipV="1">
            <a:off x="2407945" y="3219441"/>
            <a:ext cx="3054656" cy="694533"/>
          </a:xfrm>
          <a:prstGeom prst="straightConnector1">
            <a:avLst/>
          </a:prstGeom>
          <a:ln w="25400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0E1D037-95B6-C049-2554-332E79B1E80C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2407945" y="1747431"/>
            <a:ext cx="5244813" cy="2166543"/>
          </a:xfrm>
          <a:prstGeom prst="straightConnector1">
            <a:avLst/>
          </a:prstGeom>
          <a:ln w="25400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747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DFCAA3CE-C144-7AC8-017E-96A330641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046" y="1344687"/>
            <a:ext cx="3073330" cy="35739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5840060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Bei jeder Interaktion: ein Server-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Roundtrip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...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298D9794-9568-22D6-F1F9-2480D159A55D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5115836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ist das ein Problem? 🤔</a:t>
            </a:r>
            <a:endParaRPr lang="de-DE" dirty="0">
              <a:solidFill>
                <a:srgbClr val="9E60B8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was hat das für Konsequenzen? 🤔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5161DAE-33C5-2090-5797-94488EFAEE54}"/>
              </a:ext>
            </a:extLst>
          </p:cNvPr>
          <p:cNvSpPr txBox="1"/>
          <p:nvPr/>
        </p:nvSpPr>
        <p:spPr>
          <a:xfrm>
            <a:off x="10075492" y="1922804"/>
            <a:ext cx="184731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endParaRPr lang="de-DE" sz="2400" dirty="0">
              <a:solidFill>
                <a:srgbClr val="FF0000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84815F9-0153-F97E-9E58-A4E373EB11D1}"/>
              </a:ext>
            </a:extLst>
          </p:cNvPr>
          <p:cNvSpPr/>
          <p:nvPr/>
        </p:nvSpPr>
        <p:spPr>
          <a:xfrm>
            <a:off x="7652758" y="1649154"/>
            <a:ext cx="933617" cy="196553"/>
          </a:xfrm>
          <a:prstGeom prst="rect">
            <a:avLst/>
          </a:prstGeom>
          <a:noFill/>
          <a:ln w="31750">
            <a:solidFill>
              <a:srgbClr val="B044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6997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DFCAA3CE-C144-7AC8-017E-96A330641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046" y="1344687"/>
            <a:ext cx="3073330" cy="35739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5840060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Bei jeder Interaktion: ein Server-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Roundtrip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...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298D9794-9568-22D6-F1F9-2480D159A55D}"/>
              </a:ext>
            </a:extLst>
          </p:cNvPr>
          <p:cNvSpPr txBox="1">
            <a:spLocks/>
          </p:cNvSpPr>
          <p:nvPr/>
        </p:nvSpPr>
        <p:spPr>
          <a:xfrm>
            <a:off x="339911" y="1845707"/>
            <a:ext cx="5115836" cy="3072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Menge an Daten, Latenz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Zustand in Eingabefeldern geht verloren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Animationen etc. laufen nicht weiter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5161DAE-33C5-2090-5797-94488EFAEE54}"/>
              </a:ext>
            </a:extLst>
          </p:cNvPr>
          <p:cNvSpPr txBox="1"/>
          <p:nvPr/>
        </p:nvSpPr>
        <p:spPr>
          <a:xfrm>
            <a:off x="10075492" y="1922804"/>
            <a:ext cx="184731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endParaRPr lang="de-DE" sz="2400" dirty="0">
              <a:solidFill>
                <a:srgbClr val="FF0000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84815F9-0153-F97E-9E58-A4E373EB11D1}"/>
              </a:ext>
            </a:extLst>
          </p:cNvPr>
          <p:cNvSpPr/>
          <p:nvPr/>
        </p:nvSpPr>
        <p:spPr>
          <a:xfrm>
            <a:off x="7652758" y="1649154"/>
            <a:ext cx="933617" cy="196553"/>
          </a:xfrm>
          <a:prstGeom prst="rect">
            <a:avLst/>
          </a:prstGeom>
          <a:noFill/>
          <a:ln w="31750">
            <a:solidFill>
              <a:srgbClr val="B044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3913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DFCAA3CE-C144-7AC8-017E-96A330641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046" y="1344687"/>
            <a:ext cx="3073330" cy="35739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5840060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Bei jeder Interaktion: ein Server-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Roundtrip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...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298D9794-9568-22D6-F1F9-2480D159A55D}"/>
              </a:ext>
            </a:extLst>
          </p:cNvPr>
          <p:cNvSpPr txBox="1">
            <a:spLocks/>
          </p:cNvSpPr>
          <p:nvPr/>
        </p:nvSpPr>
        <p:spPr>
          <a:xfrm>
            <a:off x="339911" y="1845707"/>
            <a:ext cx="5115836" cy="3072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Menge an Daten, Latenz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Zustand in Eingabefeldern geht verloren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Animationen etc. laufen nicht weiter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🕵️‍♂️ Newsletter</a:t>
            </a:r>
          </a:p>
          <a:p>
            <a:r>
              <a:rPr lang="de-DE" b="0" dirty="0">
                <a:solidFill>
                  <a:srgbClr val="36544F"/>
                </a:solidFill>
              </a:rPr>
              <a:t>🕵️‍♂️ Like-Button</a:t>
            </a:r>
          </a:p>
          <a:p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Timer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5161DAE-33C5-2090-5797-94488EFAEE54}"/>
              </a:ext>
            </a:extLst>
          </p:cNvPr>
          <p:cNvSpPr txBox="1"/>
          <p:nvPr/>
        </p:nvSpPr>
        <p:spPr>
          <a:xfrm>
            <a:off x="10075492" y="1922804"/>
            <a:ext cx="184731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endParaRPr lang="de-DE" sz="2400" dirty="0">
              <a:solidFill>
                <a:srgbClr val="FF0000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84815F9-0153-F97E-9E58-A4E373EB11D1}"/>
              </a:ext>
            </a:extLst>
          </p:cNvPr>
          <p:cNvSpPr/>
          <p:nvPr/>
        </p:nvSpPr>
        <p:spPr>
          <a:xfrm>
            <a:off x="7652758" y="1649154"/>
            <a:ext cx="933617" cy="196553"/>
          </a:xfrm>
          <a:prstGeom prst="rect">
            <a:avLst/>
          </a:prstGeom>
          <a:noFill/>
          <a:ln w="31750">
            <a:solidFill>
              <a:srgbClr val="B044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3040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1807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Webanwendungen...</a:t>
            </a:r>
            <a:endParaRPr lang="de-DE" sz="2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10013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3251211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Weitere Interaktionen...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298D9794-9568-22D6-F1F9-2480D159A55D}"/>
              </a:ext>
            </a:extLst>
          </p:cNvPr>
          <p:cNvSpPr txBox="1">
            <a:spLocks/>
          </p:cNvSpPr>
          <p:nvPr/>
        </p:nvSpPr>
        <p:spPr>
          <a:xfrm>
            <a:off x="339911" y="1845707"/>
            <a:ext cx="5115836" cy="3072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Feedback direkt beim Tippen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z.B. Zeichen-Zähler</a:t>
            </a: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5161DAE-33C5-2090-5797-94488EFAEE54}"/>
              </a:ext>
            </a:extLst>
          </p:cNvPr>
          <p:cNvSpPr txBox="1"/>
          <p:nvPr/>
        </p:nvSpPr>
        <p:spPr>
          <a:xfrm>
            <a:off x="10075492" y="1922804"/>
            <a:ext cx="184731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endParaRPr lang="de-DE" sz="2400" dirty="0">
              <a:solidFill>
                <a:srgbClr val="FF0000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84815F9-0153-F97E-9E58-A4E373EB11D1}"/>
              </a:ext>
            </a:extLst>
          </p:cNvPr>
          <p:cNvSpPr/>
          <p:nvPr/>
        </p:nvSpPr>
        <p:spPr>
          <a:xfrm>
            <a:off x="7652758" y="1649154"/>
            <a:ext cx="933617" cy="196553"/>
          </a:xfrm>
          <a:prstGeom prst="rect">
            <a:avLst/>
          </a:prstGeom>
          <a:noFill/>
          <a:ln w="31750">
            <a:solidFill>
              <a:srgbClr val="B044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5DF0C4B-77EF-DA6D-2D39-4E681078E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170" y="1349604"/>
            <a:ext cx="2023205" cy="359680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C2ACC82-4FF7-5B1B-559E-B1F7870C550B}"/>
              </a:ext>
            </a:extLst>
          </p:cNvPr>
          <p:cNvSpPr/>
          <p:nvPr/>
        </p:nvSpPr>
        <p:spPr>
          <a:xfrm>
            <a:off x="6725540" y="4067798"/>
            <a:ext cx="927218" cy="307649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8283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3251211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Weitere Interaktionen...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298D9794-9568-22D6-F1F9-2480D159A55D}"/>
              </a:ext>
            </a:extLst>
          </p:cNvPr>
          <p:cNvSpPr txBox="1">
            <a:spLocks/>
          </p:cNvSpPr>
          <p:nvPr/>
        </p:nvSpPr>
        <p:spPr>
          <a:xfrm>
            <a:off x="339911" y="1845707"/>
            <a:ext cx="5115836" cy="3072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Feedback direkt beim Tippen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z.B. Zeichen-Zähler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Doppeltes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Submit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verhinden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5161DAE-33C5-2090-5797-94488EFAEE54}"/>
              </a:ext>
            </a:extLst>
          </p:cNvPr>
          <p:cNvSpPr txBox="1"/>
          <p:nvPr/>
        </p:nvSpPr>
        <p:spPr>
          <a:xfrm>
            <a:off x="10075492" y="1922804"/>
            <a:ext cx="184731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endParaRPr lang="de-DE" sz="2400" dirty="0">
              <a:solidFill>
                <a:srgbClr val="FF0000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84815F9-0153-F97E-9E58-A4E373EB11D1}"/>
              </a:ext>
            </a:extLst>
          </p:cNvPr>
          <p:cNvSpPr/>
          <p:nvPr/>
        </p:nvSpPr>
        <p:spPr>
          <a:xfrm>
            <a:off x="7652758" y="1649154"/>
            <a:ext cx="933617" cy="196553"/>
          </a:xfrm>
          <a:prstGeom prst="rect">
            <a:avLst/>
          </a:prstGeom>
          <a:noFill/>
          <a:ln w="31750">
            <a:solidFill>
              <a:srgbClr val="B044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C042CAC-3B22-9509-96E7-DCD6B1917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344" y="1344687"/>
            <a:ext cx="2030070" cy="357394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C2ACC82-4FF7-5B1B-559E-B1F7870C550B}"/>
              </a:ext>
            </a:extLst>
          </p:cNvPr>
          <p:cNvSpPr/>
          <p:nvPr/>
        </p:nvSpPr>
        <p:spPr>
          <a:xfrm>
            <a:off x="7519751" y="4353112"/>
            <a:ext cx="927218" cy="307649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29884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8164543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"Können wir nicht hier und da, ad-hoc JavaScript hinzufügen?"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7D55207-305E-4B07-2DF9-299523FD2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881" y="2052481"/>
            <a:ext cx="1033966" cy="172461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13BA6AC-5FA3-8CD8-F1EC-7974A56D946F}"/>
              </a:ext>
            </a:extLst>
          </p:cNvPr>
          <p:cNvSpPr txBox="1"/>
          <p:nvPr/>
        </p:nvSpPr>
        <p:spPr>
          <a:xfrm>
            <a:off x="1257956" y="3837207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</p:spTree>
    <p:extLst>
      <p:ext uri="{BB962C8B-B14F-4D97-AF65-F5344CB8AC3E}">
        <p14:creationId xmlns:p14="http://schemas.microsoft.com/office/powerpoint/2010/main" val="12596619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186140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Ja, das geht!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182A26C-B74E-6B59-5721-2A8C122FB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4" y="1635040"/>
            <a:ext cx="820246" cy="136813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06D3022-DC2F-991A-ADC9-221418746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57" y="1635040"/>
            <a:ext cx="820247" cy="136813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F7AA416C-744E-2238-C560-13C65FB11BAE}"/>
              </a:ext>
            </a:extLst>
          </p:cNvPr>
          <p:cNvSpPr txBox="1"/>
          <p:nvPr/>
        </p:nvSpPr>
        <p:spPr>
          <a:xfrm>
            <a:off x="1782991" y="300317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0D30AE48-77C8-20D2-31FC-A19F8109359D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JavaScript Schnipsel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einstreun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("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vanilla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JS" oder zum Beispiel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jQuery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9787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186140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Ja, das geht!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182A26C-B74E-6B59-5721-2A8C122FB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4" y="1635040"/>
            <a:ext cx="820246" cy="136813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06D3022-DC2F-991A-ADC9-221418746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57" y="1635040"/>
            <a:ext cx="820247" cy="136813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F7AA416C-744E-2238-C560-13C65FB11BAE}"/>
              </a:ext>
            </a:extLst>
          </p:cNvPr>
          <p:cNvSpPr txBox="1"/>
          <p:nvPr/>
        </p:nvSpPr>
        <p:spPr>
          <a:xfrm>
            <a:off x="1782991" y="300317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0D30AE48-77C8-20D2-31FC-A19F8109359D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Eigentlich optimal: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wir haben </a:t>
            </a:r>
            <a:r>
              <a:rPr lang="de-DE" sz="210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sz="2100" dirty="0">
                <a:latin typeface="Source Sans Pro" panose="020B0503030403020204" pitchFamily="34" charset="0"/>
              </a:rPr>
              <a:t> nur da, wo wir es </a:t>
            </a:r>
            <a:r>
              <a:rPr lang="de-DE" sz="2100" dirty="0">
                <a:solidFill>
                  <a:srgbClr val="9E60B8"/>
                </a:solidFill>
                <a:latin typeface="Source Sans Pro" panose="020B0503030403020204" pitchFamily="34" charset="0"/>
              </a:rPr>
              <a:t>wirklich</a:t>
            </a:r>
            <a:r>
              <a:rPr lang="de-DE" sz="2100" dirty="0">
                <a:latin typeface="Source Sans Pro" panose="020B0503030403020204" pitchFamily="34" charset="0"/>
              </a:rPr>
              <a:t> brauchen, für Interaktivität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alles andere kann statisches HTML und CSS sein ❤️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3074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8308685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"...hier und da müsste auch noch schnell was interaktives hin..."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5712600-6B36-0333-05CA-DD48339AA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4" y="1635040"/>
            <a:ext cx="820246" cy="136813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2428E0A-7247-E4FC-634A-E6F25B60A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57" y="1635040"/>
            <a:ext cx="820247" cy="136813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872AA74-6431-874D-5261-95A288756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101" y="1635040"/>
            <a:ext cx="820246" cy="1368136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069AC7A3-A9CF-B90D-02D5-07EC5EEFE836}"/>
              </a:ext>
            </a:extLst>
          </p:cNvPr>
          <p:cNvSpPr txBox="1"/>
          <p:nvPr/>
        </p:nvSpPr>
        <p:spPr>
          <a:xfrm>
            <a:off x="1782991" y="300317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835C3D30-5942-A9C5-F132-4B4A8BA675C9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sz="21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Wir schreiben also noch etwas mehr JavaScript Schnipsel</a:t>
            </a:r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3414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7074373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"...und hier... und hier ... und hier...  und ..."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au 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0"/>
              </a:rPr>
              <a:t>weia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!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5E4EA9D-D9DD-E56D-36A1-8F73580D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4" y="1635040"/>
            <a:ext cx="820246" cy="136813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1DF3439-81B6-0FD5-7DA4-1097F0D7A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57" y="1635040"/>
            <a:ext cx="820247" cy="136813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17BA96A-12E6-2C4C-3F00-E171CAA01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101" y="1635040"/>
            <a:ext cx="820246" cy="136813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BF5C939-3005-2599-514C-E13DDCC6D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4644" y="1635040"/>
            <a:ext cx="820246" cy="136813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CDF68ABD-7F03-6444-537A-46B5007FFEDF}"/>
              </a:ext>
            </a:extLst>
          </p:cNvPr>
          <p:cNvSpPr txBox="1"/>
          <p:nvPr/>
        </p:nvSpPr>
        <p:spPr>
          <a:xfrm>
            <a:off x="1782991" y="300317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</p:spTree>
    <p:extLst>
      <p:ext uri="{BB962C8B-B14F-4D97-AF65-F5344CB8AC3E}">
        <p14:creationId xmlns:p14="http://schemas.microsoft.com/office/powerpoint/2010/main" val="25506299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5344733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Das Problem von Schnipsel-Architektur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B1B0F26-E7ED-C008-AA25-8D7385814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4" y="1635040"/>
            <a:ext cx="820246" cy="136813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3621BA6-0248-B914-3DC1-DEEE270CD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57" y="1635040"/>
            <a:ext cx="820247" cy="136813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A7D7EFA-60C9-02FF-A6BF-C4BB2877C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101" y="1635040"/>
            <a:ext cx="820246" cy="136813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9D490E-F9F6-3C32-BDDC-CFDCB360A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4644" y="1635040"/>
            <a:ext cx="820246" cy="1368136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D9005F80-062A-64B2-AA47-DCC1B2886906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Bunter Strauß an Server- und Client-Technologien (Backend-Sprache, Template-Sprache, JavaScript)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Verantwortlichkeit willkürlich auf Frontend und Backend aufgeteilt</a:t>
            </a:r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DA8F1AC-F25D-3606-EFE4-2FD4B8A1381C}"/>
              </a:ext>
            </a:extLst>
          </p:cNvPr>
          <p:cNvSpPr txBox="1"/>
          <p:nvPr/>
        </p:nvSpPr>
        <p:spPr>
          <a:xfrm>
            <a:off x="1782991" y="300317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</p:spTree>
    <p:extLst>
      <p:ext uri="{BB962C8B-B14F-4D97-AF65-F5344CB8AC3E}">
        <p14:creationId xmlns:p14="http://schemas.microsoft.com/office/powerpoint/2010/main" val="3241673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5344733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Das Problem von Schnipsel-Architektur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B1B0F26-E7ED-C008-AA25-8D7385814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4" y="1635040"/>
            <a:ext cx="820246" cy="136813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3621BA6-0248-B914-3DC1-DEEE270CD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57" y="1635040"/>
            <a:ext cx="820247" cy="136813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A7D7EFA-60C9-02FF-A6BF-C4BB2877C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101" y="1635040"/>
            <a:ext cx="820246" cy="136813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9D490E-F9F6-3C32-BDDC-CFDCB360A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4644" y="1635040"/>
            <a:ext cx="820246" cy="1368136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D9005F80-062A-64B2-AA47-DCC1B2886906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Die Probleme "schleichen sich ein"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Spätestens wenn es um Interaktionen geht, die nicht nur lokal sind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Plötzlich hat unser Code nicht "ein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paar Probleme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" sondern ist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</a:rPr>
              <a:t>kaputt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DA8F1AC-F25D-3606-EFE4-2FD4B8A1381C}"/>
              </a:ext>
            </a:extLst>
          </p:cNvPr>
          <p:cNvSpPr txBox="1"/>
          <p:nvPr/>
        </p:nvSpPr>
        <p:spPr>
          <a:xfrm>
            <a:off x="1782991" y="300317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</p:spTree>
    <p:extLst>
      <p:ext uri="{BB962C8B-B14F-4D97-AF65-F5344CB8AC3E}">
        <p14:creationId xmlns:p14="http://schemas.microsoft.com/office/powerpoint/2010/main" val="20098995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795762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Dann besser alles in JavaScript?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Single-Page-Anwendungen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D9005F80-062A-64B2-AA47-DCC1B2886906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sz="23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ab ca. 2010</a:t>
            </a:r>
          </a:p>
          <a:p>
            <a:pPr>
              <a:lnSpc>
                <a:spcPct val="120000"/>
              </a:lnSpc>
            </a:pPr>
            <a:r>
              <a:rPr lang="de-DE" sz="23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Aus "Seiten" werden jetzt "Anwendungen"</a:t>
            </a:r>
          </a:p>
          <a:p>
            <a:pPr>
              <a:lnSpc>
                <a:spcPct val="120000"/>
              </a:lnSpc>
            </a:pPr>
            <a:r>
              <a:rPr lang="de-DE" sz="23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Klare Verantwortlichkeit: Server für Logik und Daten, Browser für UI</a:t>
            </a:r>
          </a:p>
          <a:p>
            <a:pPr>
              <a:lnSpc>
                <a:spcPct val="120000"/>
              </a:lnSpc>
            </a:pPr>
            <a:r>
              <a:rPr lang="de-DE" sz="23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Es gibt stabile und verbreitete Frameworks für jeden Geschmack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DA8F1AC-F25D-3606-EFE4-2FD4B8A1381C}"/>
              </a:ext>
            </a:extLst>
          </p:cNvPr>
          <p:cNvSpPr txBox="1"/>
          <p:nvPr/>
        </p:nvSpPr>
        <p:spPr>
          <a:xfrm>
            <a:off x="3616341" y="2824370"/>
            <a:ext cx="1425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JavaScript-Code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2B2A897-252E-8AF5-2972-3F1613018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519" y="1518447"/>
            <a:ext cx="771034" cy="128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42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3575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0" y="1300542"/>
            <a:ext cx="6798333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Darstellung erfolgt vollständig mit JavaScript</a:t>
            </a:r>
            <a:endParaRPr lang="de-DE" b="0" dirty="0">
              <a:solidFill>
                <a:srgbClr val="B04432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Statisches HTML spielt (fast) keine Rolle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Die Anwendung kommuniziert mit dem Backend über API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Ausgetauscht werden Daten, aber keine UI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Vertreter: Angular,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React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,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Svelte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,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Vue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334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0" y="1300542"/>
            <a:ext cx="6895870" cy="355167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Konsequenz #1: (viel)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zur </a:t>
            </a:r>
            <a:r>
              <a:rPr lang="de-DE" b="0" dirty="0">
                <a:solidFill>
                  <a:srgbClr val="B04432"/>
                </a:solidFill>
                <a:latin typeface="Source Sans Pro" panose="020B0503030403020204" pitchFamily="34" charset="0"/>
              </a:rPr>
              <a:t>Entwicklungszeit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235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0" y="1300542"/>
            <a:ext cx="6895870" cy="355167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Konsequenz #1: (viel)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zur </a:t>
            </a:r>
            <a:r>
              <a:rPr lang="de-DE" b="0" dirty="0">
                <a:solidFill>
                  <a:srgbClr val="B04432"/>
                </a:solidFill>
                <a:latin typeface="Source Sans Pro" panose="020B0503030403020204" pitchFamily="34" charset="0"/>
              </a:rPr>
              <a:t>Entwicklungszeit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Konsequenz #2: (viel)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zur</a:t>
            </a:r>
            <a:r>
              <a:rPr lang="de-DE" b="0" dirty="0">
                <a:solidFill>
                  <a:srgbClr val="B04432"/>
                </a:solidFill>
                <a:latin typeface="Source Sans Pro" panose="020B0503030403020204" pitchFamily="34" charset="0"/>
              </a:rPr>
              <a:t> Laufzeit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557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/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Konsequenz #2: viel JavaScript </a:t>
            </a:r>
            <a:r>
              <a:rPr lang="de-DE" dirty="0">
                <a:solidFill>
                  <a:srgbClr val="B04432"/>
                </a:solidFill>
                <a:latin typeface="Source Sans Pro" panose="020B0503030403020204" pitchFamily="34" charset="0"/>
              </a:rPr>
              <a:t>zur Laufzeit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Auch für </a:t>
            </a:r>
            <a:r>
              <a:rPr lang="de-DE" dirty="0">
                <a:solidFill>
                  <a:srgbClr val="65BD82"/>
                </a:solidFill>
                <a:latin typeface="Source Sans Pro SemiBold" panose="020B0503030403020204" pitchFamily="34" charset="0"/>
              </a:rPr>
              <a:t>statische Inhalte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8898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JavaScript-Code: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muss zum Browser gesendet werden 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muss vom Browser ausgeführt werden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kann dann die darzustellenden Daten lesen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kann dann erst die Daten anzeigen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erst dann ist die Anwendung einsatzbereit 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Mit jedem Feature wird es mehr 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047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Das hat Auswirkungen auf die </a:t>
            </a:r>
            <a:r>
              <a:rPr lang="de-DE" dirty="0">
                <a:solidFill>
                  <a:srgbClr val="B04432"/>
                </a:solidFill>
                <a:latin typeface="Source Sans Pro" panose="020B0503030403020204" pitchFamily="34" charset="0"/>
              </a:rPr>
              <a:t>Laufzeit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-Performance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Insbesondere beim Starten</a:t>
            </a: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898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Das hat Auswirkungen auf die </a:t>
            </a:r>
            <a:r>
              <a:rPr lang="de-DE" dirty="0">
                <a:solidFill>
                  <a:srgbClr val="B04432"/>
                </a:solidFill>
                <a:latin typeface="Source Sans Pro" panose="020B0503030403020204" pitchFamily="34" charset="0"/>
              </a:rPr>
              <a:t>Laufzeit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-Performance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Insbesondere beim Starten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Ob das ein Problem für die eigene Anwendung ist, muss man von Fall zu Fall entscheiden</a:t>
            </a:r>
          </a:p>
          <a:p>
            <a:pPr marL="514350" lvl="2">
              <a:lnSpc>
                <a:spcPct val="120000"/>
              </a:lnSpc>
              <a:spcBef>
                <a:spcPts val="750"/>
              </a:spcBef>
            </a:pPr>
            <a:r>
              <a:rPr lang="de-DE" sz="2100" dirty="0">
                <a:latin typeface="Source Sans Pro" panose="020B0503030403020204" pitchFamily="34" charset="0"/>
              </a:rPr>
              <a:t>In-House- oder B2B-Anwendungen haben andere Anforderungen als ein Online-Shop</a:t>
            </a: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258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453681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"Gibt es denn nichts dazwischen"?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7D55207-305E-4B07-2DF9-299523FD2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33" y="1591791"/>
            <a:ext cx="1526617" cy="254633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13BA6AC-5FA3-8CD8-F1EC-7974A56D946F}"/>
              </a:ext>
            </a:extLst>
          </p:cNvPr>
          <p:cNvSpPr txBox="1"/>
          <p:nvPr/>
        </p:nvSpPr>
        <p:spPr>
          <a:xfrm>
            <a:off x="662774" y="4271610"/>
            <a:ext cx="1396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Nur Server (+JS)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4310E19-497E-83D8-D374-F24750813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764" y="1591790"/>
            <a:ext cx="1526618" cy="254633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71CC1CB-5B39-9ABC-2419-4B7FF26A7634}"/>
              </a:ext>
            </a:extLst>
          </p:cNvPr>
          <p:cNvSpPr txBox="1"/>
          <p:nvPr/>
        </p:nvSpPr>
        <p:spPr>
          <a:xfrm>
            <a:off x="7055035" y="4271610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Nur Client (SPA)</a:t>
            </a:r>
          </a:p>
        </p:txBody>
      </p:sp>
    </p:spTree>
    <p:extLst>
      <p:ext uri="{BB962C8B-B14F-4D97-AF65-F5344CB8AC3E}">
        <p14:creationId xmlns:p14="http://schemas.microsoft.com/office/powerpoint/2010/main" val="16622446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501611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"Doch – 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Fullstack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-Anwendungen </a:t>
            </a:r>
            <a:r>
              <a:rPr lang="de-DE" sz="2400" b="1" dirty="0">
                <a:solidFill>
                  <a:srgbClr val="36544F"/>
                </a:solidFill>
                <a:latin typeface="Candara" panose="020E0502030303020204" pitchFamily="34" charset="0"/>
              </a:rPr>
              <a:t>🥳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7D55207-305E-4B07-2DF9-299523FD2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33" y="1591791"/>
            <a:ext cx="1526617" cy="254633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13BA6AC-5FA3-8CD8-F1EC-7974A56D946F}"/>
              </a:ext>
            </a:extLst>
          </p:cNvPr>
          <p:cNvSpPr txBox="1"/>
          <p:nvPr/>
        </p:nvSpPr>
        <p:spPr>
          <a:xfrm>
            <a:off x="662774" y="4271610"/>
            <a:ext cx="1396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Nur Server (+JS)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4310E19-497E-83D8-D374-F24750813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764" y="1591790"/>
            <a:ext cx="1526618" cy="254633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71CC1CB-5B39-9ABC-2419-4B7FF26A7634}"/>
              </a:ext>
            </a:extLst>
          </p:cNvPr>
          <p:cNvSpPr txBox="1"/>
          <p:nvPr/>
        </p:nvSpPr>
        <p:spPr>
          <a:xfrm>
            <a:off x="7055035" y="4271610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Nur Client (SPA)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E67B645-A756-A804-9FA0-FF938B90C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248" y="1635040"/>
            <a:ext cx="1526618" cy="254633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19C55BA-75E0-5856-22B9-9D742A4A8253}"/>
              </a:ext>
            </a:extLst>
          </p:cNvPr>
          <p:cNvSpPr txBox="1"/>
          <p:nvPr/>
        </p:nvSpPr>
        <p:spPr>
          <a:xfrm>
            <a:off x="3335523" y="4317840"/>
            <a:ext cx="1999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JS </a:t>
            </a:r>
            <a:r>
              <a:rPr lang="de-DE" sz="1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Fullstack</a:t>
            </a:r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 Anwendung</a:t>
            </a:r>
          </a:p>
        </p:txBody>
      </p:sp>
    </p:spTree>
    <p:extLst>
      <p:ext uri="{BB962C8B-B14F-4D97-AF65-F5344CB8AC3E}">
        <p14:creationId xmlns:p14="http://schemas.microsoft.com/office/powerpoint/2010/main" val="34484218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>
            <a:normAutofit/>
          </a:bodyPr>
          <a:lstStyle/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68058D5-7720-F6A5-1924-C6A730D97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30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3" name="Picture 2" descr="petclinic-screenshot">
            <a:extLst>
              <a:ext uri="{FF2B5EF4-FFF2-40B4-BE49-F238E27FC236}">
                <a16:creationId xmlns:a16="http://schemas.microsoft.com/office/drawing/2014/main" id="{B932885D-09F1-49BA-CCB6-DA7433A22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8935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Ebenfalls vollständig in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geschrieben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68058D5-7720-F6A5-1924-C6A730D97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893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Grundsätzliche Idee: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>
                <a:solidFill>
                  <a:srgbClr val="5AB88F"/>
                </a:solidFill>
                <a:latin typeface="Source Sans Pro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wird serverseitig vorgerendert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>
                <a:solidFill>
                  <a:srgbClr val="5AB88F"/>
                </a:solidFill>
                <a:latin typeface="Source Sans Pro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wird zum Browser gesendet und angezeigt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A24556B-CDDC-01F2-9DE0-93235B535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172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DDCDA3C5-23EC-9E10-FC51-89D132C7673C}"/>
              </a:ext>
            </a:extLst>
          </p:cNvPr>
          <p:cNvSpPr txBox="1">
            <a:spLocks/>
          </p:cNvSpPr>
          <p:nvPr/>
        </p:nvSpPr>
        <p:spPr>
          <a:xfrm>
            <a:off x="2248131" y="1300542"/>
            <a:ext cx="6600902" cy="3551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Grundsätzliche Idee: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>
                <a:solidFill>
                  <a:srgbClr val="5AB88F"/>
                </a:solidFill>
                <a:latin typeface="Source Sans Pro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wird serverseitig vorgerendert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>
                <a:solidFill>
                  <a:srgbClr val="5AB88F"/>
                </a:solidFill>
                <a:latin typeface="Source Sans Pro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wird zum Browser gesendet und angezeigt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Nur der JavaScript-Code ("Islands") </a:t>
            </a:r>
            <a:r>
              <a:rPr lang="de-DE" sz="2100" dirty="0">
                <a:solidFill>
                  <a:srgbClr val="1778B8"/>
                </a:solidFill>
                <a:latin typeface="Source Sans Pro" panose="020B0503030403020204" pitchFamily="34" charset="0"/>
              </a:rPr>
              <a:t>für Interaktionen</a:t>
            </a:r>
            <a:r>
              <a:rPr lang="de-DE" sz="2100" dirty="0">
                <a:latin typeface="Source Sans Pro" panose="020B0503030403020204" pitchFamily="34" charset="0"/>
              </a:rPr>
              <a:t> wird zum Browser geschickt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endParaRPr lang="de-DE" sz="2100" dirty="0"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563A15C-2FA8-EA12-8C77-462160118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006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Anwendung startet schneller: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Browser bekommt </a:t>
            </a:r>
            <a:r>
              <a:rPr lang="de-DE" sz="2100" b="1" dirty="0">
                <a:solidFill>
                  <a:srgbClr val="65BD82"/>
                </a:solidFill>
                <a:latin typeface="Source Sans Pro SemiBold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zur Darstellung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Der </a:t>
            </a:r>
            <a:r>
              <a:rPr lang="de-DE" sz="2100" dirty="0">
                <a:solidFill>
                  <a:srgbClr val="9E60B8"/>
                </a:solidFill>
                <a:latin typeface="Source Sans Pro" panose="020B0503030403020204" pitchFamily="34" charset="0"/>
              </a:rPr>
              <a:t>notwendige</a:t>
            </a:r>
            <a:r>
              <a:rPr lang="de-DE" sz="2100" dirty="0">
                <a:solidFill>
                  <a:srgbClr val="1778B8"/>
                </a:solidFill>
                <a:latin typeface="Source Sans Pro" panose="020B0503030403020204" pitchFamily="34" charset="0"/>
              </a:rPr>
              <a:t> JavaScript-Code</a:t>
            </a:r>
            <a:r>
              <a:rPr lang="de-DE" sz="2100" dirty="0">
                <a:latin typeface="Source Sans Pro" panose="020B0503030403020204" pitchFamily="34" charset="0"/>
              </a:rPr>
              <a:t> wird nachgeladen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Anwendung jetzt </a:t>
            </a:r>
            <a:r>
              <a:rPr lang="de-DE" sz="2100" dirty="0">
                <a:solidFill>
                  <a:srgbClr val="FB8E20"/>
                </a:solidFill>
                <a:latin typeface="Source Sans Pro" panose="020B0503030403020204" pitchFamily="34" charset="0"/>
              </a:rPr>
              <a:t>interaktiv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FB8E20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2F0CD45-A85A-F767-2EC1-7899BA4AE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88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Wir sind zurück zur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JavaScript-Schnipsel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-Architektur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aber: die Schnipsel werden </a:t>
            </a:r>
            <a:r>
              <a:rPr lang="de-DE" sz="2100" dirty="0">
                <a:solidFill>
                  <a:srgbClr val="B58900"/>
                </a:solidFill>
                <a:latin typeface="Source Sans Pro" panose="020B0503030403020204" pitchFamily="34" charset="0"/>
              </a:rPr>
              <a:t>automatisch</a:t>
            </a:r>
            <a:r>
              <a:rPr lang="de-DE" sz="2100" dirty="0">
                <a:latin typeface="Source Sans Pro" panose="020B0503030403020204" pitchFamily="34" charset="0"/>
              </a:rPr>
              <a:t> vom Framework erzeugt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die Schnipsel existieren nur zur </a:t>
            </a:r>
            <a:r>
              <a:rPr lang="de-DE" sz="2100" dirty="0">
                <a:solidFill>
                  <a:srgbClr val="9E60B8"/>
                </a:solidFill>
                <a:latin typeface="Source Sans Pro" panose="020B0503030403020204" pitchFamily="34" charset="0"/>
              </a:rPr>
              <a:t>Laufzeit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FB8E20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CE6EEDF-5434-81CC-6C53-BEEA0CBC5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644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Wir sind zurück zur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JavaScript-Schnipsel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-Architektur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aber: die Schnipsel werden </a:t>
            </a:r>
            <a:r>
              <a:rPr lang="de-DE" sz="2100" dirty="0">
                <a:solidFill>
                  <a:srgbClr val="B58900"/>
                </a:solidFill>
                <a:latin typeface="Source Sans Pro" panose="020B0503030403020204" pitchFamily="34" charset="0"/>
              </a:rPr>
              <a:t>automatisch</a:t>
            </a:r>
            <a:r>
              <a:rPr lang="de-DE" sz="2100" dirty="0">
                <a:latin typeface="Source Sans Pro" panose="020B0503030403020204" pitchFamily="34" charset="0"/>
              </a:rPr>
              <a:t> vom Framework erzeugt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die Schnipsel existieren nur zur </a:t>
            </a:r>
            <a:r>
              <a:rPr lang="de-DE" sz="2100" dirty="0">
                <a:solidFill>
                  <a:srgbClr val="FB8E20"/>
                </a:solidFill>
                <a:latin typeface="Source Sans Pro" panose="020B0503030403020204" pitchFamily="34" charset="0"/>
              </a:rPr>
              <a:t>Laufzeit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In der </a:t>
            </a:r>
            <a:r>
              <a:rPr lang="de-DE" sz="2100" dirty="0">
                <a:solidFill>
                  <a:srgbClr val="9E60B8"/>
                </a:solidFill>
                <a:latin typeface="Source Sans Pro" panose="020B0503030403020204" pitchFamily="34" charset="0"/>
              </a:rPr>
              <a:t>Entwicklung</a:t>
            </a:r>
            <a:r>
              <a:rPr lang="de-DE" sz="2100" dirty="0">
                <a:latin typeface="Source Sans Pro" panose="020B0503030403020204" pitchFamily="34" charset="0"/>
              </a:rPr>
              <a:t> ist "unser" Code aus "einem Guss"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aber weiterhin in </a:t>
            </a:r>
            <a:r>
              <a:rPr lang="de-DE" sz="210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FB8E20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E555335-DEFF-DAF0-136A-568316F1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29858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627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Bekannte Vertreter: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Next.js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React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SvelteKit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Svelte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Nuxt.js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Vue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Astro</a:t>
            </a:r>
            <a:r>
              <a:rPr lang="de-DE" sz="2100" dirty="0">
                <a:latin typeface="Source Sans Pro" panose="020B0503030403020204" pitchFamily="34" charset="0"/>
              </a:rPr>
              <a:t>  (eigenes Framework + Support für alle SPAs)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Qwik</a:t>
            </a:r>
            <a:r>
              <a:rPr lang="de-DE" sz="2100" dirty="0">
                <a:latin typeface="Source Sans Pro" panose="020B0503030403020204" pitchFamily="34" charset="0"/>
              </a:rPr>
              <a:t> (eigenes Framework)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67F8964-C10C-AAB7-7064-800900785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9750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Bekannte Vertreter: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Next.js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React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SvelteKit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Svelte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Nuxt.js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Vue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Astro</a:t>
            </a:r>
            <a:r>
              <a:rPr lang="de-DE" sz="2100" dirty="0">
                <a:latin typeface="Source Sans Pro" panose="020B0503030403020204" pitchFamily="34" charset="0"/>
              </a:rPr>
              <a:t>  (eigenes Framework + Support für alle SPAs)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Qwik</a:t>
            </a:r>
            <a:r>
              <a:rPr lang="de-DE" sz="2100" dirty="0">
                <a:latin typeface="Source Sans Pro" panose="020B0503030403020204" pitchFamily="34" charset="0"/>
              </a:rPr>
              <a:t> (eigenes Framework)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Funktionalität und Herangehensweise unterschiedlich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67F8964-C10C-AAB7-7064-800900785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3709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paar Beispiele...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7328" y="77141"/>
            <a:ext cx="913667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de-DE" sz="48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0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Beispiel:</a:t>
            </a:r>
            <a:endParaRPr lang="de-DE" sz="48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96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Next.js</a:t>
            </a:r>
            <a:endParaRPr lang="de-DE" sz="105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2129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Next.js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078287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Basiert auf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React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Läuft im Client und im Server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67F8964-C10C-AAB7-7064-800900785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943" y="2083628"/>
            <a:ext cx="1526618" cy="2546336"/>
          </a:xfrm>
          <a:prstGeom prst="rect">
            <a:avLst/>
          </a:prstGeom>
        </p:spPr>
      </p:pic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5B27C58D-C2D3-A790-93A7-46A66494734F}"/>
              </a:ext>
            </a:extLst>
          </p:cNvPr>
          <p:cNvSpPr/>
          <p:nvPr/>
        </p:nvSpPr>
        <p:spPr>
          <a:xfrm>
            <a:off x="808636" y="2083628"/>
            <a:ext cx="1526618" cy="2546336"/>
          </a:xfrm>
          <a:prstGeom prst="round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51968DDB-E8B6-46D4-B21B-5EC446186B26}"/>
              </a:ext>
            </a:extLst>
          </p:cNvPr>
          <p:cNvCxnSpPr/>
          <p:nvPr/>
        </p:nvCxnSpPr>
        <p:spPr>
          <a:xfrm>
            <a:off x="2335254" y="3949429"/>
            <a:ext cx="4291689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63A4ACB1-41E2-F03B-BDAC-7604D7D1CAB3}"/>
              </a:ext>
            </a:extLst>
          </p:cNvPr>
          <p:cNvSpPr txBox="1"/>
          <p:nvPr/>
        </p:nvSpPr>
        <p:spPr>
          <a:xfrm>
            <a:off x="1235154" y="4629964"/>
            <a:ext cx="673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Server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9314A08-CFD0-F9D6-28BD-59960BEF8B07}"/>
              </a:ext>
            </a:extLst>
          </p:cNvPr>
          <p:cNvSpPr txBox="1"/>
          <p:nvPr/>
        </p:nvSpPr>
        <p:spPr>
          <a:xfrm>
            <a:off x="7053461" y="4629963"/>
            <a:ext cx="8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Browser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8F720CB-A5F1-6173-7DAA-2F60C30EABDF}"/>
              </a:ext>
            </a:extLst>
          </p:cNvPr>
          <p:cNvSpPr txBox="1"/>
          <p:nvPr/>
        </p:nvSpPr>
        <p:spPr>
          <a:xfrm>
            <a:off x="3123526" y="3638333"/>
            <a:ext cx="2896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HTML, JavaScript, </a:t>
            </a:r>
            <a:r>
              <a:rPr lang="de-DE" sz="1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properitäre</a:t>
            </a:r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 Daten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7B045E26-33C8-DC46-C051-10E7E991DE01}"/>
              </a:ext>
            </a:extLst>
          </p:cNvPr>
          <p:cNvSpPr txBox="1">
            <a:spLocks/>
          </p:cNvSpPr>
          <p:nvPr/>
        </p:nvSpPr>
        <p:spPr>
          <a:xfrm>
            <a:off x="1151809" y="2124922"/>
            <a:ext cx="1051721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Next.js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38CBB5F9-5C37-2C67-F69D-C4544CFB78A6}"/>
              </a:ext>
            </a:extLst>
          </p:cNvPr>
          <p:cNvSpPr txBox="1">
            <a:spLocks/>
          </p:cNvSpPr>
          <p:nvPr/>
        </p:nvSpPr>
        <p:spPr>
          <a:xfrm>
            <a:off x="6897638" y="2083627"/>
            <a:ext cx="1051721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Next.js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755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848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Initialer Seitenaufruf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Seitenaufrufe</a:t>
            </a:r>
          </a:p>
          <a:p>
            <a:r>
              <a:rPr lang="de-DE" b="0" dirty="0">
                <a:solidFill>
                  <a:srgbClr val="36544F"/>
                </a:solidFill>
              </a:rPr>
              <a:t>Demo: localhost:8100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-Komponente statt Controller</a:t>
            </a:r>
          </a:p>
          <a:p>
            <a:pPr lvl="1"/>
            <a:r>
              <a:rPr lang="de-DE" dirty="0"/>
              <a:t>Aufgaben sind vergleichbar</a:t>
            </a:r>
          </a:p>
          <a:p>
            <a:r>
              <a:rPr lang="de-DE" b="0" dirty="0">
                <a:solidFill>
                  <a:srgbClr val="36544F"/>
                </a:solidFill>
              </a:rPr>
              <a:t>Seite kommt als HTML zurück</a:t>
            </a:r>
          </a:p>
          <a:p>
            <a:pPr lvl="1"/>
            <a:r>
              <a:rPr lang="de-DE" dirty="0"/>
              <a:t>🕵️‍♂️ Vergleichbar mit klassisch serverseitig</a:t>
            </a:r>
          </a:p>
          <a:p>
            <a:pPr lvl="1"/>
            <a:r>
              <a:rPr lang="de-DE" dirty="0"/>
              <a:t>🕵️‍♂️ Wo wird die Komponente ausgeführt?</a:t>
            </a:r>
          </a:p>
          <a:p>
            <a:pPr lvl="1"/>
            <a:r>
              <a:rPr lang="de-DE" dirty="0"/>
              <a:t>🕵️‍♂️ Seitenwechsel mit </a:t>
            </a:r>
            <a:r>
              <a:rPr lang="de-DE" dirty="0" err="1"/>
              <a:t>PaginationBar</a:t>
            </a:r>
            <a:endParaRPr lang="de-DE" dirty="0"/>
          </a:p>
          <a:p>
            <a:pPr lvl="1"/>
            <a:r>
              <a:rPr lang="de-DE" dirty="0"/>
              <a:t>🕵️‍♂️ Open in </a:t>
            </a:r>
            <a:r>
              <a:rPr lang="de-DE" dirty="0" err="1"/>
              <a:t>new</a:t>
            </a:r>
            <a:r>
              <a:rPr lang="de-DE" dirty="0"/>
              <a:t> Tab</a:t>
            </a:r>
          </a:p>
          <a:p>
            <a:pPr lvl="1"/>
            <a:r>
              <a:rPr lang="de-DE" dirty="0"/>
              <a:t>🕵️‍♂️ Was passiert </a:t>
            </a:r>
            <a:r>
              <a:rPr lang="de-DE" b="1" dirty="0"/>
              <a:t>ohne JavaScript</a:t>
            </a:r>
            <a:r>
              <a:rPr lang="de-DE" dirty="0"/>
              <a:t>?</a:t>
            </a:r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6A65D0C-79D9-B8EE-9251-990F7BE97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390" y="769544"/>
            <a:ext cx="3467319" cy="423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9190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Initialer Seitenaufruf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Layout</a:t>
            </a:r>
          </a:p>
          <a:p>
            <a:r>
              <a:rPr lang="de-DE" b="0" dirty="0">
                <a:solidFill>
                  <a:srgbClr val="36544F"/>
                </a:solidFill>
              </a:rPr>
              <a:t>Wiederverwendbare Rahmen</a:t>
            </a:r>
          </a:p>
          <a:p>
            <a:pPr lvl="1"/>
            <a:r>
              <a:rPr lang="de-DE" dirty="0"/>
              <a:t>🕵️‍♂️ </a:t>
            </a:r>
            <a:r>
              <a:rPr lang="de-DE" dirty="0" err="1"/>
              <a:t>Timer</a:t>
            </a:r>
            <a:r>
              <a:rPr lang="de-DE" dirty="0"/>
              <a:t>-Komponente im Header</a:t>
            </a:r>
          </a:p>
          <a:p>
            <a:pPr lvl="1"/>
            <a:r>
              <a:rPr lang="de-DE" dirty="0"/>
              <a:t>🕵️‍♂️ Was passiert beim Seitenwechsel</a:t>
            </a:r>
          </a:p>
          <a:p>
            <a:pPr lvl="1"/>
            <a:r>
              <a:rPr lang="de-DE" dirty="0"/>
              <a:t>🕵️‍♂️ Wie würden wir das "klassisch" machen?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6A65D0C-79D9-B8EE-9251-990F7BE97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390" y="769544"/>
            <a:ext cx="3467319" cy="4231221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BE9A61AC-DB07-6B56-AAE9-249C2EEB2A93}"/>
              </a:ext>
            </a:extLst>
          </p:cNvPr>
          <p:cNvSpPr/>
          <p:nvPr/>
        </p:nvSpPr>
        <p:spPr>
          <a:xfrm>
            <a:off x="5108448" y="1139952"/>
            <a:ext cx="3791712" cy="530352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86652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Initialer Seitenaufruf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Zustand bleibt erhalten</a:t>
            </a:r>
          </a:p>
          <a:p>
            <a:pPr lvl="1"/>
            <a:r>
              <a:rPr lang="de-DE" dirty="0"/>
              <a:t>🕵️‍♂️ </a:t>
            </a:r>
            <a:r>
              <a:rPr lang="de-DE" dirty="0" err="1"/>
              <a:t>LikeButton</a:t>
            </a:r>
            <a:endParaRPr lang="de-DE" dirty="0"/>
          </a:p>
          <a:p>
            <a:pPr lvl="1"/>
            <a:r>
              <a:rPr lang="de-DE" dirty="0"/>
              <a:t>🕵️‍♂️ Server-Action (impliziter Endpunkt)</a:t>
            </a:r>
          </a:p>
          <a:p>
            <a:pPr lvl="1"/>
            <a:r>
              <a:rPr lang="de-DE" dirty="0"/>
              <a:t>🕵️‍♂️ Was passiert beim </a:t>
            </a:r>
            <a:r>
              <a:rPr lang="de-DE" dirty="0" err="1"/>
              <a:t>Submit</a:t>
            </a:r>
            <a:r>
              <a:rPr lang="de-DE" dirty="0"/>
              <a:t> mit dem </a:t>
            </a:r>
            <a:r>
              <a:rPr lang="de-DE" dirty="0" err="1"/>
              <a:t>Timer</a:t>
            </a:r>
            <a:r>
              <a:rPr lang="de-DE" dirty="0"/>
              <a:t>?</a:t>
            </a:r>
          </a:p>
          <a:p>
            <a:pPr lvl="1"/>
            <a:r>
              <a:rPr lang="de-DE" dirty="0"/>
              <a:t>🕵️‍♂️ Was passiert ohne JS?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6A65D0C-79D9-B8EE-9251-990F7BE97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390" y="769544"/>
            <a:ext cx="3467319" cy="4231221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BE9A61AC-DB07-6B56-AAE9-249C2EEB2A93}"/>
              </a:ext>
            </a:extLst>
          </p:cNvPr>
          <p:cNvSpPr/>
          <p:nvPr/>
        </p:nvSpPr>
        <p:spPr>
          <a:xfrm>
            <a:off x="5108448" y="1139952"/>
            <a:ext cx="3791712" cy="530352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69224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Initialer Seitenaufruf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Interaktion #2</a:t>
            </a:r>
          </a:p>
          <a:p>
            <a:r>
              <a:rPr lang="de-DE" b="0" dirty="0">
                <a:solidFill>
                  <a:srgbClr val="36544F"/>
                </a:solidFill>
              </a:rPr>
              <a:t>Portionszähler</a:t>
            </a:r>
          </a:p>
          <a:p>
            <a:pPr lvl="1"/>
            <a:r>
              <a:rPr lang="de-DE" dirty="0"/>
              <a:t>🕵️‍♂️ Reine Client-Information,</a:t>
            </a:r>
            <a:br>
              <a:rPr lang="de-DE" dirty="0"/>
            </a:br>
            <a:r>
              <a:rPr lang="de-DE" dirty="0"/>
              <a:t>      Berechnung soll nur auf dem Client </a:t>
            </a:r>
            <a:br>
              <a:rPr lang="de-DE" dirty="0"/>
            </a:br>
            <a:r>
              <a:rPr lang="de-DE" dirty="0"/>
              <a:t>      stattfinden</a:t>
            </a:r>
          </a:p>
          <a:p>
            <a:pPr lvl="1"/>
            <a:r>
              <a:rPr lang="de-DE" dirty="0"/>
              <a:t>🕵️‍♂️ Wieder ähnlich wie bei klassischem Ansatz:</a:t>
            </a:r>
          </a:p>
          <a:p>
            <a:pPr lvl="2"/>
            <a:r>
              <a:rPr lang="de-DE" dirty="0"/>
              <a:t>kein </a:t>
            </a:r>
            <a:r>
              <a:rPr lang="de-DE" dirty="0" err="1"/>
              <a:t>fetch</a:t>
            </a:r>
            <a:r>
              <a:rPr lang="de-DE" dirty="0"/>
              <a:t> etc.</a:t>
            </a:r>
          </a:p>
          <a:p>
            <a:pPr lvl="2"/>
            <a:r>
              <a:rPr lang="de-DE" dirty="0"/>
              <a:t>Templates aus einem </a:t>
            </a:r>
            <a:r>
              <a:rPr lang="de-DE" dirty="0" err="1"/>
              <a:t>Guß</a:t>
            </a:r>
            <a:endParaRPr lang="de-DE" dirty="0"/>
          </a:p>
          <a:p>
            <a:pPr lvl="2"/>
            <a:r>
              <a:rPr lang="de-DE" dirty="0"/>
              <a:t>aber: Logik wird jetzt auch im Client ausgeführt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6A65D0C-79D9-B8EE-9251-990F7BE97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390" y="769544"/>
            <a:ext cx="3467319" cy="4231221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BE9A61AC-DB07-6B56-AAE9-249C2EEB2A93}"/>
              </a:ext>
            </a:extLst>
          </p:cNvPr>
          <p:cNvSpPr/>
          <p:nvPr/>
        </p:nvSpPr>
        <p:spPr>
          <a:xfrm>
            <a:off x="5108448" y="1139952"/>
            <a:ext cx="3791712" cy="530352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08272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Alles </a:t>
            </a:r>
            <a:r>
              <a:rPr lang="de-DE" dirty="0" err="1"/>
              <a:t>Fullstack</a:t>
            </a:r>
            <a:r>
              <a:rPr lang="de-DE" dirty="0"/>
              <a:t> oder was?</a:t>
            </a: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64235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Alles </a:t>
            </a:r>
            <a:r>
              <a:rPr lang="de-DE" dirty="0" err="1"/>
              <a:t>Fullstack</a:t>
            </a:r>
            <a:r>
              <a:rPr lang="de-DE" dirty="0"/>
              <a:t> oder was?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Nö.</a:t>
            </a: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12652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Alles </a:t>
            </a:r>
            <a:r>
              <a:rPr lang="de-DE" dirty="0" err="1"/>
              <a:t>Fullstack</a:t>
            </a:r>
            <a:r>
              <a:rPr lang="de-DE" dirty="0"/>
              <a:t> oder was?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Nö.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Aber interessante Alternative</a:t>
            </a: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11654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Alles </a:t>
            </a:r>
            <a:r>
              <a:rPr lang="de-DE" dirty="0" err="1"/>
              <a:t>Fullstack</a:t>
            </a:r>
            <a:r>
              <a:rPr lang="de-DE" dirty="0"/>
              <a:t> oder was?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Nö.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Aber interessante Alternative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Wie immer: es kommt auf die Anforderung drauf an 🤓</a:t>
            </a: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56791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005936"/>
            <a:ext cx="91133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1478501" y="2248598"/>
            <a:ext cx="6195840" cy="225543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Slides: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</a:t>
            </a:r>
            <a:r>
              <a:rPr lang="de-DE" sz="2000" b="1" dirty="0" err="1">
                <a:solidFill>
                  <a:srgbClr val="1778B8"/>
                </a:solidFill>
              </a:rPr>
              <a:t>fullstack</a:t>
            </a:r>
            <a:r>
              <a:rPr lang="de-DE" sz="2000" b="1" dirty="0">
                <a:solidFill>
                  <a:srgbClr val="1778B8"/>
                </a:solidFill>
              </a:rPr>
              <a:t>-oder-was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endParaRPr lang="de-DE" sz="2000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&amp; Kontakt: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Twitter: </a:t>
            </a:r>
            <a:r>
              <a:rPr lang="de-DE" b="1" dirty="0">
                <a:solidFill>
                  <a:srgbClr val="1778B8"/>
                </a:solidFill>
              </a:rPr>
              <a:t>@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endParaRPr lang="de-DE" b="1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05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4DA608A-4178-E7A8-06D1-01BF44768D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EB78233-3083-7304-A342-BB217C7F8E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45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4DA608A-4178-E7A8-06D1-01BF44768D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EB78233-3083-7304-A342-BB217C7F8E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28EACD0-783E-F527-4ADF-32CF4D0D91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24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5875">
          <a:solidFill>
            <a:srgbClr val="FB8E2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FFFDF9"/>
        </a:solidFill>
      </a:spPr>
      <a:bodyPr wrap="none" rtlCol="0">
        <a:spAutoFit/>
      </a:bodyPr>
      <a:lstStyle>
        <a:defPPr algn="l">
          <a:defRPr sz="2400" dirty="0"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1447</Words>
  <Application>Microsoft Macintosh PowerPoint</Application>
  <PresentationFormat>Bildschirmpräsentation (16:9)</PresentationFormat>
  <Paragraphs>418</Paragraphs>
  <Slides>68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68</vt:i4>
      </vt:variant>
    </vt:vector>
  </HeadingPairs>
  <TitlesOfParts>
    <vt:vector size="76" baseType="lpstr">
      <vt:lpstr>Arial</vt:lpstr>
      <vt:lpstr>Calibri</vt:lpstr>
      <vt:lpstr>Calibri Light</vt:lpstr>
      <vt:lpstr>Candara</vt:lpstr>
      <vt:lpstr>Montserrat</vt:lpstr>
      <vt:lpstr>Source Sans Pro</vt:lpstr>
      <vt:lpstr>Source Sans Pro SemiBold</vt:lpstr>
      <vt:lpstr>Office-Design</vt:lpstr>
      <vt:lpstr>mertus Meetup | Hamburg, 5. September 2024 | @nilshartmann</vt:lpstr>
      <vt:lpstr>https://nilshartmann.net</vt:lpstr>
      <vt:lpstr>PowerPoint-Präsentation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Beispiel-Anwendung</vt:lpstr>
      <vt:lpstr>PowerPoint-Präsentation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Single-Page-Anwendungen</vt:lpstr>
      <vt:lpstr>Single-Page-Anwendungen</vt:lpstr>
      <vt:lpstr>Single-Page-Anwendungen</vt:lpstr>
      <vt:lpstr>Single-Page-Anwendungen</vt:lpstr>
      <vt:lpstr>Single-Page-Anwendungen</vt:lpstr>
      <vt:lpstr>Single-Page-Anwendungen</vt:lpstr>
      <vt:lpstr>Single-Page-Anwendungen</vt:lpstr>
      <vt:lpstr>Single-Page-Anwendungen</vt:lpstr>
      <vt:lpstr>Webanwendungen</vt:lpstr>
      <vt:lpstr>Webanwendungen</vt:lpstr>
      <vt:lpstr>Fullstack-Anwendungen (JavaScript)</vt:lpstr>
      <vt:lpstr>Fullstack-Anwendungen (JavaScript)</vt:lpstr>
      <vt:lpstr>Fullstack-Anwendungen (JavaScript)</vt:lpstr>
      <vt:lpstr>Fullstack-Anwendungen (JavaScript)</vt:lpstr>
      <vt:lpstr>Fullstack-Anwendungen (JavaScript)</vt:lpstr>
      <vt:lpstr>Fullstack-Anwendungen (JavaScript)</vt:lpstr>
      <vt:lpstr>Fullstack-Anwendungen (JavaScript)</vt:lpstr>
      <vt:lpstr>Fullstack-Anwendungen (JavaScript)</vt:lpstr>
      <vt:lpstr>Fullstack-Anwendungen (JavaScript)</vt:lpstr>
      <vt:lpstr>Ein paar Beispiele...</vt:lpstr>
      <vt:lpstr>Next.JS</vt:lpstr>
      <vt:lpstr>Beispiel: Initialer Seitenaufruf</vt:lpstr>
      <vt:lpstr>Beispiel: Initialer Seitenaufruf</vt:lpstr>
      <vt:lpstr>Beispiel: Initialer Seitenaufruf</vt:lpstr>
      <vt:lpstr>Beispiel: Initialer Seitenaufruf</vt:lpstr>
      <vt:lpstr>Fazit</vt:lpstr>
      <vt:lpstr>Fazit</vt:lpstr>
      <vt:lpstr>Fazit</vt:lpstr>
      <vt:lpstr>Fazit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1405</cp:revision>
  <cp:lastPrinted>2019-09-04T14:49:47Z</cp:lastPrinted>
  <dcterms:created xsi:type="dcterms:W3CDTF">2016-03-28T15:59:53Z</dcterms:created>
  <dcterms:modified xsi:type="dcterms:W3CDTF">2024-09-05T15:06:25Z</dcterms:modified>
</cp:coreProperties>
</file>